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0" r:id="rId3"/>
    <p:sldId id="287" r:id="rId4"/>
    <p:sldId id="288" r:id="rId5"/>
    <p:sldId id="261" r:id="rId6"/>
    <p:sldId id="289" r:id="rId7"/>
    <p:sldId id="290" r:id="rId8"/>
    <p:sldId id="291" r:id="rId9"/>
    <p:sldId id="292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293" r:id="rId19"/>
    <p:sldId id="294" r:id="rId20"/>
    <p:sldId id="303" r:id="rId21"/>
    <p:sldId id="304" r:id="rId22"/>
    <p:sldId id="305" r:id="rId23"/>
    <p:sldId id="259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424C5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65771C21-3757-4199-83DE-22960358A2A5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위는 예측 변수를 </a:t>
            </a:r>
            <a:r>
              <a:rPr lang="en-US" altLang="ko-KR" dirty="0"/>
              <a:t>4</a:t>
            </a:r>
            <a:r>
              <a:rPr lang="ko-KR" altLang="en-US" dirty="0"/>
              <a:t>개로 한정했을 때의 최적 파라미터 값입니다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2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예측변수를 </a:t>
            </a:r>
            <a:r>
              <a:rPr lang="en-US" altLang="ko-KR" sz="1200" dirty="0"/>
              <a:t>4</a:t>
            </a:r>
            <a:r>
              <a:rPr lang="ko-KR" altLang="en-US" sz="1200" dirty="0"/>
              <a:t>개로 한정했을 때의 </a:t>
            </a:r>
            <a:r>
              <a:rPr lang="en-US" altLang="ko-KR" sz="1200" dirty="0"/>
              <a:t>full tree.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9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8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05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193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83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9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21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1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0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10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44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주차 과제</a:t>
            </a:r>
            <a:endParaRPr lang="ko-KR" altLang="en-US" sz="44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3888" y="3403903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Decision Tree</a:t>
            </a:r>
            <a:endParaRPr lang="ko-KR" altLang="en-US" sz="12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5C58E-DC75-4ADB-933E-E73F9C0632D3}"/>
              </a:ext>
            </a:extLst>
          </p:cNvPr>
          <p:cNvSpPr txBox="1"/>
          <p:nvPr/>
        </p:nvSpPr>
        <p:spPr>
          <a:xfrm>
            <a:off x="2915816" y="5922421"/>
            <a:ext cx="36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Team J</a:t>
            </a:r>
          </a:p>
          <a:p>
            <a:pPr algn="ctr"/>
            <a:endParaRPr lang="en-US" altLang="ko-KR" sz="300" b="1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김연주</a:t>
            </a:r>
            <a:r>
              <a:rPr lang="en-US" altLang="ko-KR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김택현</a:t>
            </a:r>
            <a:r>
              <a:rPr lang="en-US" altLang="ko-KR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남서아</a:t>
            </a:r>
            <a:endParaRPr lang="en-US" altLang="ko-KR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9692" y="132223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kumimoji="0" lang="en-US" altLang="ko-KR" sz="3200" b="1" i="0" u="none" strike="noStrike" kern="1200" cap="none" spc="-15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</a:t>
            </a: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의 최적 파라미터 결정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2368" y="271681"/>
            <a:ext cx="1272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</a:t>
            </a: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full 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539D362-0DD0-4310-BF33-E88B13789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733304"/>
              </p:ext>
            </p:extLst>
          </p:nvPr>
        </p:nvGraphicFramePr>
        <p:xfrm>
          <a:off x="611561" y="2055181"/>
          <a:ext cx="5120704" cy="37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47">
                  <a:extLst>
                    <a:ext uri="{9D8B030D-6E8A-4147-A177-3AD203B41FA5}">
                      <a16:colId xmlns:a16="http://schemas.microsoft.com/office/drawing/2014/main" val="1452256483"/>
                    </a:ext>
                  </a:extLst>
                </a:gridCol>
                <a:gridCol w="840506">
                  <a:extLst>
                    <a:ext uri="{9D8B030D-6E8A-4147-A177-3AD203B41FA5}">
                      <a16:colId xmlns:a16="http://schemas.microsoft.com/office/drawing/2014/main" val="9959017"/>
                    </a:ext>
                  </a:extLst>
                </a:gridCol>
                <a:gridCol w="1949595">
                  <a:extLst>
                    <a:ext uri="{9D8B030D-6E8A-4147-A177-3AD203B41FA5}">
                      <a16:colId xmlns:a16="http://schemas.microsoft.com/office/drawing/2014/main" val="716941066"/>
                    </a:ext>
                  </a:extLst>
                </a:gridCol>
                <a:gridCol w="1133556">
                  <a:extLst>
                    <a:ext uri="{9D8B030D-6E8A-4147-A177-3AD203B41FA5}">
                      <a16:colId xmlns:a16="http://schemas.microsoft.com/office/drawing/2014/main" val="1858060360"/>
                    </a:ext>
                  </a:extLst>
                </a:gridCol>
              </a:tblGrid>
              <a:tr h="3651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</a:t>
                      </a:r>
                    </a:p>
                  </a:txBody>
                  <a:tcPr marL="84449" marR="84449" marT="42224" marB="4222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값</a:t>
                      </a:r>
                    </a:p>
                  </a:txBody>
                  <a:tcPr marL="84449" marR="84449" marT="42224" marB="4222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종속 </a:t>
                      </a:r>
                      <a:r>
                        <a:rPr lang="ko-KR" altLang="en-US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파라미터값</a:t>
                      </a:r>
                      <a:endParaRPr lang="ko-KR" altLang="en-US" sz="1700" dirty="0"/>
                    </a:p>
                  </a:txBody>
                  <a:tcPr marL="84449" marR="84449" marT="42224" marB="4222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정확도</a:t>
                      </a:r>
                    </a:p>
                  </a:txBody>
                  <a:tcPr marL="84449" marR="84449" marT="42224" marB="42224"/>
                </a:tc>
                <a:extLst>
                  <a:ext uri="{0D108BD9-81ED-4DB2-BD59-A6C34878D82A}">
                    <a16:rowId xmlns:a16="http://schemas.microsoft.com/office/drawing/2014/main" val="3877821458"/>
                  </a:ext>
                </a:extLst>
              </a:tr>
              <a:tr h="36518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minsplit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Minbucket</a:t>
                      </a: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= 6</a:t>
                      </a:r>
                      <a:endParaRPr lang="ko-KR" altLang="en-US" sz="1700" dirty="0"/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0.8545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4231690771"/>
                  </a:ext>
                </a:extLst>
              </a:tr>
              <a:tr h="36518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Minbucket</a:t>
                      </a: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= 10</a:t>
                      </a:r>
                      <a:endParaRPr lang="ko-KR" altLang="en-US" sz="1700" dirty="0"/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0.8591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3098248352"/>
                  </a:ext>
                </a:extLst>
              </a:tr>
              <a:tr h="36518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90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Minbucket</a:t>
                      </a: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= 30</a:t>
                      </a:r>
                      <a:endParaRPr lang="ko-KR" altLang="en-US" sz="1700" dirty="0"/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0.8614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2415539434"/>
                  </a:ext>
                </a:extLst>
              </a:tr>
              <a:tr h="36518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120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Minbucket</a:t>
                      </a: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= 40</a:t>
                      </a:r>
                      <a:endParaRPr lang="ko-KR" altLang="en-US" sz="1700" dirty="0"/>
                    </a:p>
                  </a:txBody>
                  <a:tcPr marL="84449" marR="84449" marT="42224" marB="4222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0.8614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3927729415"/>
                  </a:ext>
                </a:extLst>
              </a:tr>
              <a:tr h="36518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maxdepth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0.8591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1335529364"/>
                  </a:ext>
                </a:extLst>
              </a:tr>
              <a:tr h="36518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0.8545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3246936377"/>
                  </a:ext>
                </a:extLst>
              </a:tr>
              <a:tr h="36518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cp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0.01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0.8545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2507749736"/>
                  </a:ext>
                </a:extLst>
              </a:tr>
              <a:tr h="36518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0.02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0.8591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4145100129"/>
                  </a:ext>
                </a:extLst>
              </a:tr>
              <a:tr h="3651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method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class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0.8545</a:t>
                      </a:r>
                      <a:endParaRPr lang="ko-KR" altLang="en-US" sz="17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4449" marR="84449" marT="42224" marB="42224" anchor="ctr"/>
                </a:tc>
                <a:extLst>
                  <a:ext uri="{0D108BD9-81ED-4DB2-BD59-A6C34878D82A}">
                    <a16:rowId xmlns:a16="http://schemas.microsoft.com/office/drawing/2014/main" val="10490036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115C51-B094-4EF4-AC4A-C1BF807C78E1}"/>
              </a:ext>
            </a:extLst>
          </p:cNvPr>
          <p:cNvSpPr/>
          <p:nvPr/>
        </p:nvSpPr>
        <p:spPr>
          <a:xfrm>
            <a:off x="6092304" y="2244798"/>
            <a:ext cx="2539863" cy="334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</a:p>
          <a:p>
            <a:pPr fontAlgn="base">
              <a:lnSpc>
                <a:spcPct val="120000"/>
              </a:lnSpc>
            </a:pP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Minsplit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90,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minbucket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30,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maxdepth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3,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cp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0.02,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하는 것이 최적의 </a:t>
            </a:r>
            <a:r>
              <a:rPr lang="ko-KR" altLang="en-US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r>
              <a:rPr lang="en-US" altLang="ko-KR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결과적으로는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minsplit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90,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minbucket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30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했을 때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maxdepth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cp, method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영향을 </a:t>
            </a:r>
            <a:r>
              <a:rPr lang="ko-KR" altLang="en-US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주지 않음</a:t>
            </a:r>
            <a:r>
              <a:rPr lang="en-US" altLang="ko-KR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모서리가 둥근 직사각형 25">
            <a:extLst>
              <a:ext uri="{FF2B5EF4-FFF2-40B4-BE49-F238E27FC236}">
                <a16:creationId xmlns:a16="http://schemas.microsoft.com/office/drawing/2014/main" id="{D9D297CA-B93D-4D0C-AA3D-285B7B712D7D}"/>
              </a:ext>
            </a:extLst>
          </p:cNvPr>
          <p:cNvSpPr/>
          <p:nvPr/>
        </p:nvSpPr>
        <p:spPr>
          <a:xfrm>
            <a:off x="6012160" y="2207501"/>
            <a:ext cx="2600423" cy="359776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0C2B7-15FB-46C3-BCC8-1F196D2799E9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4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815150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146934"/>
            <a:ext cx="6624736" cy="9031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함수를 이용해 결정 트리 생성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변수를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한정했을 때의 경우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함수의 파라미터는 이용하지 않았음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굉장히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depth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가 큰 결정 트리 생성됨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결정트리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full tree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2368" y="271681"/>
            <a:ext cx="1272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 </a:t>
            </a:r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트리 </a:t>
            </a:r>
            <a:r>
              <a:rPr lang="en-US" altLang="ko-KR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full tree)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195367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code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CD447B-6A8C-4660-AAF0-EAF17E83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54008"/>
            <a:ext cx="5937555" cy="22861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AD7A96-AC8C-44FE-A92C-7A96C2033003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5343" y="271681"/>
            <a:ext cx="1205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Full</a:t>
            </a:r>
            <a:r>
              <a:rPr lang="ko-KR" altLang="en-US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tree</a:t>
            </a:r>
            <a:r>
              <a:rPr lang="ko-KR" altLang="en-US" sz="12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CA13F-E53A-471E-A577-F37DA3FE8DCF}"/>
              </a:ext>
            </a:extLst>
          </p:cNvPr>
          <p:cNvSpPr txBox="1"/>
          <p:nvPr/>
        </p:nvSpPr>
        <p:spPr>
          <a:xfrm>
            <a:off x="420032" y="779371"/>
            <a:ext cx="191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추출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(full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tree)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EA671-88EB-4B52-82EE-60A22CA68105}"/>
              </a:ext>
            </a:extLst>
          </p:cNvPr>
          <p:cNvSpPr txBox="1"/>
          <p:nvPr/>
        </p:nvSpPr>
        <p:spPr>
          <a:xfrm>
            <a:off x="2627784" y="6021288"/>
            <a:ext cx="5548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Rattle::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fancyRpartPlot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이용해 생성한 트리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09000B-8326-442D-A9EB-11B2BE90EF6C}"/>
              </a:ext>
            </a:extLst>
          </p:cNvPr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1FB88-5E91-42F3-B702-AF14C32EFA32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결정트리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full tree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57B32F-EAC3-4BC3-9C30-D9EC1A8203AA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573B70-9B11-4B1F-BF5E-F17F4E14507F}"/>
              </a:ext>
            </a:extLst>
          </p:cNvPr>
          <p:cNvSpPr txBox="1"/>
          <p:nvPr/>
        </p:nvSpPr>
        <p:spPr>
          <a:xfrm>
            <a:off x="755576" y="202069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 트리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FF98F5-70BD-40A9-9359-80CB1EB0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61" y="2328467"/>
            <a:ext cx="7200800" cy="3500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12D6DE-6106-41BB-B9F7-03D17F931A61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79715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342599"/>
            <a:ext cx="6624736" cy="62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Positive class -&gt; yes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설정한 후 예측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2368" y="271681"/>
            <a:ext cx="1272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full 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1844824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code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FE3178-A522-4C1D-99ED-96418AB0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" y="2244949"/>
            <a:ext cx="7417181" cy="116211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32CAD54-A5F3-410A-82B9-CAC5C7BD7037}"/>
              </a:ext>
            </a:extLst>
          </p:cNvPr>
          <p:cNvSpPr/>
          <p:nvPr/>
        </p:nvSpPr>
        <p:spPr>
          <a:xfrm>
            <a:off x="3851920" y="4221088"/>
            <a:ext cx="151216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1E4DE-4547-448A-939D-B310A55A367D}"/>
              </a:ext>
            </a:extLst>
          </p:cNvPr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1DDF2-2279-451B-992B-57506C207880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결정트리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en-US" altLang="ko-KR" sz="3200" b="1" spc="-15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full tree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B1060F-FC16-4558-8281-78B2CA2FAD12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6B6123-7BC8-4AD3-8509-14C3ACA98025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2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7431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148551"/>
            <a:ext cx="6624736" cy="9017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confusionMatrix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함수를 사용해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정분류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오분류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빈도 수 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정분류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정확도 측정 결과 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1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84.77%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2368" y="271681"/>
            <a:ext cx="1272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</a:t>
            </a: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full 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184876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정확도 분석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code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32CAD54-A5F3-410A-82B9-CAC5C7BD7037}"/>
              </a:ext>
            </a:extLst>
          </p:cNvPr>
          <p:cNvSpPr/>
          <p:nvPr/>
        </p:nvSpPr>
        <p:spPr>
          <a:xfrm>
            <a:off x="3851920" y="4310741"/>
            <a:ext cx="1512168" cy="289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ECBD8-5958-4B3A-A823-C9B988EE4C35}"/>
              </a:ext>
            </a:extLst>
          </p:cNvPr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50141-49B2-4706-9E43-28745CDCF703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결정트리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full tree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0E4E7A-9AF3-4C17-AE24-E219D8D7FFA6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31397D5-C182-4E76-9D74-B05CC7A2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19" y="2114858"/>
            <a:ext cx="3606985" cy="2165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7237C6-6E08-4EF1-98F3-8A1F7074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04" y="2250133"/>
            <a:ext cx="3060857" cy="2063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7DB85B-9F9F-4F62-B015-0632588D0E4C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5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815150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2150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147672"/>
            <a:ext cx="6624736" cy="9017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함수를 이용해 결정 트리 생성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예측 변수는 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이전의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제한했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고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part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의 인자를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minsplit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90,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minbucket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30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으로 했을 때 최적의 모델 생성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 다양한 </a:t>
            </a:r>
            <a:r>
              <a:rPr lang="en-US" altLang="ko-KR" sz="14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rpart</a:t>
            </a: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인자를 넣어서 정확도 비교 분석해 볼 것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결정트리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pruned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tree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195367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code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16D79E-6871-4988-8D40-FA094DD96DA5}"/>
              </a:ext>
            </a:extLst>
          </p:cNvPr>
          <p:cNvSpPr/>
          <p:nvPr/>
        </p:nvSpPr>
        <p:spPr>
          <a:xfrm>
            <a:off x="53484" y="271681"/>
            <a:ext cx="2070244" cy="28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</a:t>
            </a: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lang="en-US" altLang="ko-KR" sz="1200" b="1" spc="-15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pruned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F06D16-32A4-4C93-AA12-B8EB24E2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38960"/>
            <a:ext cx="6972658" cy="2216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908319-F46E-4DF5-816C-8D21EE119238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1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0280" y="271681"/>
            <a:ext cx="1469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Pruned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tree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추출하기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CA13F-E53A-471E-A577-F37DA3FE8DCF}"/>
              </a:ext>
            </a:extLst>
          </p:cNvPr>
          <p:cNvSpPr txBox="1"/>
          <p:nvPr/>
        </p:nvSpPr>
        <p:spPr>
          <a:xfrm>
            <a:off x="420032" y="779371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추출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(pruned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tree)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EA671-88EB-4B52-82EE-60A22CA68105}"/>
              </a:ext>
            </a:extLst>
          </p:cNvPr>
          <p:cNvSpPr txBox="1"/>
          <p:nvPr/>
        </p:nvSpPr>
        <p:spPr>
          <a:xfrm>
            <a:off x="2627784" y="6021288"/>
            <a:ext cx="5548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Rattle::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fancyRpartPlot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이용해 생성한 트리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3606-DEA9-4A6E-A354-A217159F92C3}"/>
              </a:ext>
            </a:extLst>
          </p:cNvPr>
          <p:cNvSpPr txBox="1"/>
          <p:nvPr/>
        </p:nvSpPr>
        <p:spPr>
          <a:xfrm>
            <a:off x="971600" y="12150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4E9F5D-34A6-4438-AACB-99FB843BB0C0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결정트리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pruned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tree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D245D7-14A4-400A-B4F6-51D36E0CA44F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383F70-90E8-447C-B5A6-B48B7FABE8EB}"/>
              </a:ext>
            </a:extLst>
          </p:cNvPr>
          <p:cNvSpPr txBox="1"/>
          <p:nvPr/>
        </p:nvSpPr>
        <p:spPr>
          <a:xfrm>
            <a:off x="971600" y="195367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 트리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CB1E58-1203-48C8-BDCF-6F748F94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53" y="2436997"/>
            <a:ext cx="6509085" cy="3270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380A25-058C-49DE-833D-56380279251D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74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79715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342599"/>
            <a:ext cx="6624736" cy="62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Positive class -&gt; yes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설정한 후 예측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244282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code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32CAD54-A5F3-410A-82B9-CAC5C7BD7037}"/>
              </a:ext>
            </a:extLst>
          </p:cNvPr>
          <p:cNvSpPr/>
          <p:nvPr/>
        </p:nvSpPr>
        <p:spPr>
          <a:xfrm>
            <a:off x="3851920" y="4221088"/>
            <a:ext cx="151216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5938E3-7B5B-4BA8-BF87-65023783EC7F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F51B495-8685-49CC-BBB0-433629B1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44541"/>
            <a:ext cx="6705945" cy="12510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6FA742-6172-4B76-A018-2B221573F896}"/>
              </a:ext>
            </a:extLst>
          </p:cNvPr>
          <p:cNvSpPr/>
          <p:nvPr/>
        </p:nvSpPr>
        <p:spPr>
          <a:xfrm>
            <a:off x="53484" y="271681"/>
            <a:ext cx="2070244" cy="28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</a:t>
            </a: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lang="en-US" altLang="ko-KR" sz="1200" b="1" spc="-15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pruned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193A7-633F-4357-9513-D28D4D01143A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C44A7-753A-4BBA-971C-FB265A7CD8AE}"/>
              </a:ext>
            </a:extLst>
          </p:cNvPr>
          <p:cNvSpPr txBox="1"/>
          <p:nvPr/>
        </p:nvSpPr>
        <p:spPr>
          <a:xfrm>
            <a:off x="971600" y="12150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363C9-AF97-48A3-B13A-0797D10F90D3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결정트리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pruned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tree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03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7431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5288589"/>
            <a:ext cx="6624736" cy="62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confusionMatrix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함수를 사용해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정분류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오분류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빈도 수 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정분류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정확도 측정 결과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약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86.14%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484" y="271681"/>
            <a:ext cx="2070244" cy="28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</a:t>
            </a:r>
            <a:r>
              <a:rPr kumimoji="0" lang="ko-KR" altLang="en-US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트리 </a:t>
            </a:r>
            <a:r>
              <a:rPr kumimoji="0" lang="en-US" altLang="ko-KR" sz="12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lang="en-US" altLang="ko-KR" sz="1200" b="1" spc="-15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pruned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tree)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7D505-485C-427A-A206-21D161C4F4F2}"/>
              </a:ext>
            </a:extLst>
          </p:cNvPr>
          <p:cNvSpPr txBox="1"/>
          <p:nvPr/>
        </p:nvSpPr>
        <p:spPr>
          <a:xfrm>
            <a:off x="971600" y="184876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정확도 분석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code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32CAD54-A5F3-410A-82B9-CAC5C7BD7037}"/>
              </a:ext>
            </a:extLst>
          </p:cNvPr>
          <p:cNvSpPr/>
          <p:nvPr/>
        </p:nvSpPr>
        <p:spPr>
          <a:xfrm>
            <a:off x="3851920" y="4366888"/>
            <a:ext cx="1512168" cy="289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0E4E7A-9AF3-4C17-AE24-E219D8D7FFA6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A13ABD0-87EC-4A8C-AB0D-A1EF6CE9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92" y="2172507"/>
            <a:ext cx="3433741" cy="21540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05ECF-B986-401D-95EF-26E0D41B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240775"/>
            <a:ext cx="2851297" cy="1917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116C6-AA34-4742-8E6B-2DF03BF0D2FE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001B4-2283-4562-BD58-23EEE52C3843}"/>
              </a:ext>
            </a:extLst>
          </p:cNvPr>
          <p:cNvSpPr txBox="1"/>
          <p:nvPr/>
        </p:nvSpPr>
        <p:spPr>
          <a:xfrm>
            <a:off x="971600" y="12150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503EE-326D-4A66-B80C-E08147381353}"/>
              </a:ext>
            </a:extLst>
          </p:cNvPr>
          <p:cNvSpPr txBox="1"/>
          <p:nvPr/>
        </p:nvSpPr>
        <p:spPr>
          <a:xfrm>
            <a:off x="2411760" y="131395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결정트리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pruned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tree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93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4888" y="271681"/>
            <a:ext cx="13676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결정 트리 성능 비교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32CAD54-A5F3-410A-82B9-CAC5C7BD7037}"/>
              </a:ext>
            </a:extLst>
          </p:cNvPr>
          <p:cNvSpPr/>
          <p:nvPr/>
        </p:nvSpPr>
        <p:spPr>
          <a:xfrm>
            <a:off x="3851920" y="4221088"/>
            <a:ext cx="151216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6FEAC-DF3A-41D4-AADF-BAD237E28E51}"/>
              </a:ext>
            </a:extLst>
          </p:cNvPr>
          <p:cNvSpPr txBox="1"/>
          <p:nvPr/>
        </p:nvSpPr>
        <p:spPr>
          <a:xfrm>
            <a:off x="971600" y="12150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2F22A-51EF-4161-8398-DC2D14BBBFB5}"/>
              </a:ext>
            </a:extLst>
          </p:cNvPr>
          <p:cNvSpPr txBox="1"/>
          <p:nvPr/>
        </p:nvSpPr>
        <p:spPr>
          <a:xfrm>
            <a:off x="1043608" y="1263263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Full tree </a:t>
            </a:r>
            <a:r>
              <a:rPr lang="en-US" altLang="ko-KR" sz="3200" b="1" spc="-150" dirty="0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pruned tree </a:t>
            </a: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정확도 비교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5938E3-7B5B-4BA8-BF87-65023783EC7F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0FBC3C-4CED-4AFD-A52C-7204D8220B91}"/>
              </a:ext>
            </a:extLst>
          </p:cNvPr>
          <p:cNvSpPr/>
          <p:nvPr/>
        </p:nvSpPr>
        <p:spPr>
          <a:xfrm>
            <a:off x="1835696" y="4725144"/>
            <a:ext cx="5760640" cy="1269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spc="-150" dirty="0">
                <a:solidFill>
                  <a:schemeClr val="accent5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정확도를 최대로 하는 최적 파라미터</a:t>
            </a:r>
            <a:endParaRPr lang="en-US" altLang="ko-KR" sz="2000" b="1" spc="-150" dirty="0">
              <a:solidFill>
                <a:schemeClr val="accent5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Split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criterion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‘information’,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minsplit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90,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minbucket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30.</a:t>
            </a:r>
          </a:p>
          <a:p>
            <a:pPr fontAlgn="base">
              <a:lnSpc>
                <a:spcPct val="120000"/>
              </a:lnSpc>
            </a:pP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Cp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maxdepth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정확도에 변화 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19" name="모서리가 둥근 직사각형 25">
            <a:extLst>
              <a:ext uri="{FF2B5EF4-FFF2-40B4-BE49-F238E27FC236}">
                <a16:creationId xmlns:a16="http://schemas.microsoft.com/office/drawing/2014/main" id="{50AE1F89-BBFE-482B-A4B7-CA91736BA5CD}"/>
              </a:ext>
            </a:extLst>
          </p:cNvPr>
          <p:cNvSpPr/>
          <p:nvPr/>
        </p:nvSpPr>
        <p:spPr>
          <a:xfrm>
            <a:off x="1619672" y="4869160"/>
            <a:ext cx="6192688" cy="11521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6BE9AE-1F24-4AA9-88A0-28BC43F0D236}"/>
              </a:ext>
            </a:extLst>
          </p:cNvPr>
          <p:cNvCxnSpPr/>
          <p:nvPr/>
        </p:nvCxnSpPr>
        <p:spPr>
          <a:xfrm>
            <a:off x="4572000" y="2060848"/>
            <a:ext cx="0" cy="1800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651454-5EB0-4472-B23D-86BEB7A58019}"/>
              </a:ext>
            </a:extLst>
          </p:cNvPr>
          <p:cNvSpPr txBox="1"/>
          <p:nvPr/>
        </p:nvSpPr>
        <p:spPr>
          <a:xfrm>
            <a:off x="539552" y="2433662"/>
            <a:ext cx="3960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Full tree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예측변수인 경우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0.8477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약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84%</a:t>
            </a:r>
          </a:p>
          <a:p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불순율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척도가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information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 경우 정확도는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0.8545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상승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FEB0A-8943-47D9-B384-2A5CB495E7CC}"/>
              </a:ext>
            </a:extLst>
          </p:cNvPr>
          <p:cNvSpPr txBox="1"/>
          <p:nvPr/>
        </p:nvSpPr>
        <p:spPr>
          <a:xfrm>
            <a:off x="4768457" y="2420395"/>
            <a:ext cx="4196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pruned tree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변수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개링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0.8614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약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86%</a:t>
            </a:r>
          </a:p>
          <a:p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불순율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척도를 </a:t>
            </a:r>
            <a:r>
              <a:rPr lang="en-US" alt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gini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information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으로 다르게 해도 정확도 같음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31128-4DD2-4967-B043-5772C294E0BD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03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0667" y="1772816"/>
            <a:ext cx="984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4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5699607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230529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399073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04960" y="2843644"/>
            <a:ext cx="11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7169EF-2D91-45ED-A22F-25149FCA8C07}"/>
              </a:ext>
            </a:extLst>
          </p:cNvPr>
          <p:cNvGrpSpPr/>
          <p:nvPr/>
        </p:nvGrpSpPr>
        <p:grpSpPr>
          <a:xfrm>
            <a:off x="2195736" y="3284984"/>
            <a:ext cx="1368152" cy="1944216"/>
            <a:chOff x="2555776" y="3284984"/>
            <a:chExt cx="1368152" cy="1944216"/>
          </a:xfrm>
        </p:grpSpPr>
        <p:sp>
          <p:nvSpPr>
            <p:cNvPr id="18" name="직사각형 17"/>
            <p:cNvSpPr/>
            <p:nvPr/>
          </p:nvSpPr>
          <p:spPr>
            <a:xfrm>
              <a:off x="2555776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5776" y="3429000"/>
              <a:ext cx="1368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셋</a:t>
              </a:r>
              <a:endPara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전처리</a:t>
              </a:r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buFontTx/>
                <a:buChar char="-"/>
              </a:pPr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탐색</a:t>
              </a:r>
              <a:endPara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9CEF1E-9246-40C0-8977-D3636B439894}"/>
              </a:ext>
            </a:extLst>
          </p:cNvPr>
          <p:cNvGrpSpPr/>
          <p:nvPr/>
        </p:nvGrpSpPr>
        <p:grpSpPr>
          <a:xfrm>
            <a:off x="3881515" y="3284984"/>
            <a:ext cx="1368152" cy="1944216"/>
            <a:chOff x="4283968" y="3284984"/>
            <a:chExt cx="1368152" cy="1944216"/>
          </a:xfrm>
        </p:grpSpPr>
        <p:sp>
          <p:nvSpPr>
            <p:cNvPr id="19" name="직사각형 18"/>
            <p:cNvSpPr/>
            <p:nvPr/>
          </p:nvSpPr>
          <p:spPr>
            <a:xfrm>
              <a:off x="428396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83968" y="3429000"/>
              <a:ext cx="136815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rpart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파라미터</a:t>
              </a:r>
              <a:endParaRPr lang="en-US" altLang="ko-KR" sz="1200" b="1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1200" b="1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Full Tree</a:t>
              </a:r>
              <a:endPara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Pruned Tree</a:t>
              </a:r>
            </a:p>
            <a:p>
              <a:pPr marL="171450" indent="-171450">
                <a:buFontTx/>
                <a:buChar char="-"/>
              </a:pPr>
              <a:endParaRPr lang="en-US" altLang="ko-KR" sz="1200" b="1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Tree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비교</a:t>
              </a:r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buFontTx/>
                <a:buChar char="-"/>
              </a:pPr>
              <a:endParaRPr lang="en-US" altLang="ko-KR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3981CD-83B9-4C1C-9138-585566620404}"/>
              </a:ext>
            </a:extLst>
          </p:cNvPr>
          <p:cNvGrpSpPr/>
          <p:nvPr/>
        </p:nvGrpSpPr>
        <p:grpSpPr>
          <a:xfrm>
            <a:off x="5591595" y="3284984"/>
            <a:ext cx="1368152" cy="1944216"/>
            <a:chOff x="6012160" y="3284984"/>
            <a:chExt cx="1368152" cy="1944216"/>
          </a:xfrm>
        </p:grpSpPr>
        <p:sp>
          <p:nvSpPr>
            <p:cNvPr id="20" name="직사각형 19"/>
            <p:cNvSpPr/>
            <p:nvPr/>
          </p:nvSpPr>
          <p:spPr>
            <a:xfrm>
              <a:off x="601216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12160" y="342900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200" b="1" spc="-1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학습 곡선</a:t>
              </a:r>
              <a:endParaRPr lang="ko-KR" altLang="en-US" sz="12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90739" y="2843644"/>
            <a:ext cx="11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 트리</a:t>
            </a:r>
            <a:endParaRPr lang="ko-KR" altLang="en-US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00806" y="2843644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곡선</a:t>
            </a:r>
            <a:endParaRPr lang="ko-KR" altLang="en-US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F2ADA5-633C-478C-A066-640896DDBAEF}"/>
              </a:ext>
            </a:extLst>
          </p:cNvPr>
          <p:cNvSpPr txBox="1"/>
          <p:nvPr/>
        </p:nvSpPr>
        <p:spPr>
          <a:xfrm>
            <a:off x="4073249" y="1772816"/>
            <a:ext cx="984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9E7C1B-504A-4A97-9024-E89E37B6A51E}"/>
              </a:ext>
            </a:extLst>
          </p:cNvPr>
          <p:cNvSpPr txBox="1"/>
          <p:nvPr/>
        </p:nvSpPr>
        <p:spPr>
          <a:xfrm>
            <a:off x="5783329" y="1772816"/>
            <a:ext cx="984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lang="ko-KR" altLang="en-US" sz="4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047462"/>
            <a:ext cx="72008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600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             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119470"/>
            <a:ext cx="43204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 Curve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75821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곡선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6B8581-0171-E0E3-3F67-C9B490C9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890" y="2068714"/>
            <a:ext cx="4627983" cy="4008197"/>
          </a:xfrm>
          <a:prstGeom prst="rect">
            <a:avLst/>
          </a:prstGeom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18B63418-D094-02A1-99DE-952C6CF052BE}"/>
              </a:ext>
            </a:extLst>
          </p:cNvPr>
          <p:cNvSpPr txBox="1"/>
          <p:nvPr/>
        </p:nvSpPr>
        <p:spPr>
          <a:xfrm>
            <a:off x="865974" y="2198983"/>
            <a:ext cx="1336307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Code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줄무늬가 있는 오른쪽 화살표 24">
            <a:extLst>
              <a:ext uri="{FF2B5EF4-FFF2-40B4-BE49-F238E27FC236}">
                <a16:creationId xmlns:a16="http://schemas.microsoft.com/office/drawing/2014/main" id="{A226B47E-0A3C-ACC7-366F-C84D394E8CD0}"/>
              </a:ext>
            </a:extLst>
          </p:cNvPr>
          <p:cNvSpPr/>
          <p:nvPr/>
        </p:nvSpPr>
        <p:spPr>
          <a:xfrm>
            <a:off x="2124539" y="2058009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C28C0150-7DC1-3371-1198-416F012FC34F}"/>
              </a:ext>
            </a:extLst>
          </p:cNvPr>
          <p:cNvSpPr txBox="1"/>
          <p:nvPr/>
        </p:nvSpPr>
        <p:spPr>
          <a:xfrm>
            <a:off x="609737" y="3127986"/>
            <a:ext cx="303042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err="1">
                <a:solidFill>
                  <a:schemeClr val="tx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caret</a:t>
            </a:r>
            <a:r>
              <a:rPr lang="ko-KR" altLang="en-US" sz="1600" b="1" dirty="0">
                <a:solidFill>
                  <a:schemeClr val="tx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패키지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altLang="en-US" sz="1600" b="1" dirty="0" err="1">
                <a:solidFill>
                  <a:schemeClr val="tx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learning_curve_dat</a:t>
            </a:r>
            <a:r>
              <a:rPr lang="ko-KR" altLang="en-US" sz="1600" b="1" dirty="0">
                <a:solidFill>
                  <a:schemeClr val="tx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이용</a:t>
            </a:r>
          </a:p>
          <a:p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앞선 단계에서 결정한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rpart의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parameter를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적용함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A454C-791F-4491-8658-86DFC32ED80D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곡선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89F71C-4A50-C28C-BE8D-A121E39D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78912"/>
            <a:ext cx="3415004" cy="1330203"/>
          </a:xfrm>
          <a:prstGeom prst="rect">
            <a:avLst/>
          </a:prstGeom>
        </p:spPr>
      </p:pic>
      <p:pic>
        <p:nvPicPr>
          <p:cNvPr id="7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4718B0F-82F3-C1E5-ADB5-2E498705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278" y="1643413"/>
            <a:ext cx="2463282" cy="1266512"/>
          </a:xfrm>
          <a:prstGeom prst="rect">
            <a:avLst/>
          </a:prstGeom>
        </p:spPr>
      </p:pic>
      <p:pic>
        <p:nvPicPr>
          <p:cNvPr id="11" name="그림 12">
            <a:extLst>
              <a:ext uri="{FF2B5EF4-FFF2-40B4-BE49-F238E27FC236}">
                <a16:creationId xmlns:a16="http://schemas.microsoft.com/office/drawing/2014/main" id="{DE4EF414-BE02-3AFF-D0A0-9347563DA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317" y="3087539"/>
            <a:ext cx="3209731" cy="248373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3DF41EFA-5E2E-FF28-6BA2-D3831EB62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986" y="3078207"/>
            <a:ext cx="3293706" cy="2493061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AD0DDEDA-93F3-B715-5060-7C52CAF80D9D}"/>
              </a:ext>
            </a:extLst>
          </p:cNvPr>
          <p:cNvSpPr txBox="1"/>
          <p:nvPr/>
        </p:nvSpPr>
        <p:spPr>
          <a:xfrm>
            <a:off x="1430626" y="5746681"/>
            <a:ext cx="2736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Rpart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Parameter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6310FBA5-0A35-F754-1367-935CEC463A4A}"/>
              </a:ext>
            </a:extLst>
          </p:cNvPr>
          <p:cNvSpPr txBox="1"/>
          <p:nvPr/>
        </p:nvSpPr>
        <p:spPr>
          <a:xfrm>
            <a:off x="4913861" y="5740266"/>
            <a:ext cx="2736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Rpart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Parameter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11B6D-9E0B-454C-B2F0-C203105C3F7D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D90E5-2893-4C8E-B2CE-E5DC8838E637}"/>
              </a:ext>
            </a:extLst>
          </p:cNvPr>
          <p:cNvSpPr txBox="1"/>
          <p:nvPr/>
        </p:nvSpPr>
        <p:spPr>
          <a:xfrm>
            <a:off x="420032" y="779371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Learning Curve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05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곡선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3DF41EFA-5E2E-FF28-6BA2-D3831EB6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7" y="1715938"/>
            <a:ext cx="5915607" cy="4508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E9A15-18B5-2704-8BCF-A8FF977A71A5}"/>
              </a:ext>
            </a:extLst>
          </p:cNvPr>
          <p:cNvSpPr txBox="1"/>
          <p:nvPr/>
        </p:nvSpPr>
        <p:spPr>
          <a:xfrm>
            <a:off x="5470985" y="2148273"/>
            <a:ext cx="34223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x축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 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학습용 데이터의 크기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y축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 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lt"/>
              </a:rPr>
              <a:t>모델의 정확도</a:t>
            </a:r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D1AE1-09B1-4E52-90C0-7AA0507712A1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88D55-B38B-47E0-BB48-537F64091330}"/>
              </a:ext>
            </a:extLst>
          </p:cNvPr>
          <p:cNvSpPr txBox="1"/>
          <p:nvPr/>
        </p:nvSpPr>
        <p:spPr>
          <a:xfrm>
            <a:off x="420032" y="779371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</a:t>
            </a:r>
            <a:r>
              <a:rPr lang="ko-KR" altLang="en-US" sz="1600" b="1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b="1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Curve</a:t>
            </a:r>
            <a:r>
              <a:rPr lang="ko-KR" altLang="en-US" sz="1600" b="1">
                <a:solidFill>
                  <a:srgbClr val="1F497D">
                    <a:lumMod val="7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52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YOU</a:t>
            </a:r>
            <a:endParaRPr lang="ko-KR" altLang="en-US" sz="5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Team J</a:t>
            </a:r>
          </a:p>
          <a:p>
            <a:pPr algn="ctr"/>
            <a:endParaRPr lang="en-US" altLang="ko-KR" sz="200" b="1">
              <a:solidFill>
                <a:srgbClr val="1025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b="1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김연주</a:t>
            </a:r>
            <a:r>
              <a:rPr lang="en-US" altLang="ko-KR" sz="1600" b="1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김택현</a:t>
            </a:r>
            <a:r>
              <a:rPr lang="en-US" altLang="ko-KR" sz="1600" b="1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>
                <a:solidFill>
                  <a:srgbClr val="1025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남서아</a:t>
            </a:r>
            <a:endParaRPr lang="en-US" altLang="ko-KR" sz="1600" b="1" dirty="0">
              <a:solidFill>
                <a:srgbClr val="1025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4AB411-59EF-4A20-A495-25F6B1696840}"/>
              </a:ext>
            </a:extLst>
          </p:cNvPr>
          <p:cNvGrpSpPr/>
          <p:nvPr/>
        </p:nvGrpSpPr>
        <p:grpSpPr>
          <a:xfrm>
            <a:off x="611560" y="1556792"/>
            <a:ext cx="6912768" cy="1223697"/>
            <a:chOff x="611560" y="1556792"/>
            <a:chExt cx="6912768" cy="12236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7F994E-F0BD-49E9-9609-E6D4F148F517}"/>
                </a:ext>
              </a:extLst>
            </p:cNvPr>
            <p:cNvSpPr txBox="1"/>
            <p:nvPr/>
          </p:nvSpPr>
          <p:spPr>
            <a:xfrm>
              <a:off x="611560" y="1556792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16DAC-C818-47BE-8CB7-6AB1F32E2B70}"/>
                </a:ext>
              </a:extLst>
            </p:cNvPr>
            <p:cNvSpPr txBox="1"/>
            <p:nvPr/>
          </p:nvSpPr>
          <p:spPr>
            <a:xfrm>
              <a:off x="1043608" y="2134158"/>
              <a:ext cx="6480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고용자의 이직 결정에 대한 예측 모델 생성</a:t>
              </a: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</a:p>
            <a:p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과거 데이터 셋을 기반하여 채용 후</a:t>
              </a: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이직하지 않을 사람을 선발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100F7E-9F32-4149-8A0E-FC161FF7A0F7}"/>
              </a:ext>
            </a:extLst>
          </p:cNvPr>
          <p:cNvGrpSpPr/>
          <p:nvPr/>
        </p:nvGrpSpPr>
        <p:grpSpPr>
          <a:xfrm>
            <a:off x="611560" y="3387480"/>
            <a:ext cx="3744416" cy="946698"/>
            <a:chOff x="611560" y="3120169"/>
            <a:chExt cx="3744416" cy="9466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28B653-4BD1-4F56-A3E3-910E51A0E4A7}"/>
                </a:ext>
              </a:extLst>
            </p:cNvPr>
            <p:cNvSpPr txBox="1"/>
            <p:nvPr/>
          </p:nvSpPr>
          <p:spPr>
            <a:xfrm>
              <a:off x="611560" y="3120169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9936F3-6871-45BF-A67E-CB2DDD6E0D27}"/>
                </a:ext>
              </a:extLst>
            </p:cNvPr>
            <p:cNvSpPr txBox="1"/>
            <p:nvPr/>
          </p:nvSpPr>
          <p:spPr>
            <a:xfrm>
              <a:off x="1043608" y="3697535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고용자의 이직 여부에 대한 정보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168193-290B-4385-863B-CCA3A0FA3436}"/>
              </a:ext>
            </a:extLst>
          </p:cNvPr>
          <p:cNvGrpSpPr/>
          <p:nvPr/>
        </p:nvGrpSpPr>
        <p:grpSpPr>
          <a:xfrm>
            <a:off x="611560" y="4941168"/>
            <a:ext cx="1944216" cy="941078"/>
            <a:chOff x="611560" y="4391031"/>
            <a:chExt cx="1944216" cy="9410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039FB4-4B10-43F8-85B2-3FF762E602EA}"/>
                </a:ext>
              </a:extLst>
            </p:cNvPr>
            <p:cNvSpPr txBox="1"/>
            <p:nvPr/>
          </p:nvSpPr>
          <p:spPr>
            <a:xfrm>
              <a:off x="611560" y="4391031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C65506-84FD-4C70-B7DC-9AF156336D0E}"/>
                </a:ext>
              </a:extLst>
            </p:cNvPr>
            <p:cNvSpPr txBox="1"/>
            <p:nvPr/>
          </p:nvSpPr>
          <p:spPr>
            <a:xfrm>
              <a:off x="1043608" y="4962777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Attrition.csv</a:t>
              </a:r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097585-178C-4139-80E8-766A13817F8C}"/>
              </a:ext>
            </a:extLst>
          </p:cNvPr>
          <p:cNvSpPr txBox="1"/>
          <p:nvPr/>
        </p:nvSpPr>
        <p:spPr>
          <a:xfrm>
            <a:off x="420032" y="77937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F64668-3EBA-413A-B2A8-8D4A4E9D81F0}"/>
              </a:ext>
            </a:extLst>
          </p:cNvPr>
          <p:cNvSpPr txBox="1"/>
          <p:nvPr/>
        </p:nvSpPr>
        <p:spPr>
          <a:xfrm>
            <a:off x="420032" y="77937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0DF243-C859-4E3E-B186-D9C862A685D4}"/>
              </a:ext>
            </a:extLst>
          </p:cNvPr>
          <p:cNvGrpSpPr/>
          <p:nvPr/>
        </p:nvGrpSpPr>
        <p:grpSpPr>
          <a:xfrm>
            <a:off x="611560" y="1556792"/>
            <a:ext cx="6912768" cy="1368152"/>
            <a:chOff x="611560" y="1556792"/>
            <a:chExt cx="6912768" cy="13681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3EF18A-8B69-49CF-AC3C-496949D6D554}"/>
                </a:ext>
              </a:extLst>
            </p:cNvPr>
            <p:cNvSpPr txBox="1"/>
            <p:nvPr/>
          </p:nvSpPr>
          <p:spPr>
            <a:xfrm>
              <a:off x="611560" y="1556792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출처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46FCEF-AAEF-4D77-8F5F-B35D123D82F9}"/>
                </a:ext>
              </a:extLst>
            </p:cNvPr>
            <p:cNvSpPr txBox="1"/>
            <p:nvPr/>
          </p:nvSpPr>
          <p:spPr>
            <a:xfrm>
              <a:off x="1043608" y="2278613"/>
              <a:ext cx="6480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https://www.kaggle.com/datasets/pavansubhasht/ibm-hr-analytics-attrition-dataset</a:t>
              </a:r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FE37CF-BE18-4210-9F3F-A78C7261D92E}"/>
              </a:ext>
            </a:extLst>
          </p:cNvPr>
          <p:cNvGrpSpPr/>
          <p:nvPr/>
        </p:nvGrpSpPr>
        <p:grpSpPr>
          <a:xfrm>
            <a:off x="611560" y="3391111"/>
            <a:ext cx="7200799" cy="2270137"/>
            <a:chOff x="611560" y="1556792"/>
            <a:chExt cx="6117493" cy="22701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D8B114-A637-468B-BCB6-A26416B5D2A7}"/>
                </a:ext>
              </a:extLst>
            </p:cNvPr>
            <p:cNvSpPr txBox="1"/>
            <p:nvPr/>
          </p:nvSpPr>
          <p:spPr>
            <a:xfrm>
              <a:off x="611560" y="1556792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정보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8CF2FD-467F-4106-8043-A8D11FF393BC}"/>
                </a:ext>
              </a:extLst>
            </p:cNvPr>
            <p:cNvSpPr txBox="1"/>
            <p:nvPr/>
          </p:nvSpPr>
          <p:spPr>
            <a:xfrm>
              <a:off x="1043608" y="2134158"/>
              <a:ext cx="5685445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사례 수</a:t>
              </a: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1471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Class: </a:t>
              </a:r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이직 여부</a:t>
              </a:r>
              <a:r>
                <a:rPr lang="en-US" altLang="ko-KR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(0: </a:t>
              </a:r>
              <a:r>
                <a: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이직 하지 않는다</a:t>
              </a:r>
              <a:r>
                <a:rPr lang="en-US" altLang="ko-KR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/ 1: </a:t>
              </a:r>
              <a:r>
                <a: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이직을 한다</a:t>
              </a:r>
              <a:r>
                <a:rPr lang="en-US" altLang="ko-KR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– Attrition</a:t>
              </a:r>
              <a:r>
                <a:rPr lang="en-US" altLang="ko-KR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목표 변수</a:t>
              </a:r>
              <a:r>
                <a:rPr lang="en-US" altLang="ko-KR" sz="1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변수</a:t>
              </a:r>
              <a:r>
                <a:rPr lang="en-US" altLang="ko-KR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나이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이직 여부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비즈니스 트레블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일급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부서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회사까지의 거리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교육 수준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고용자 번호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업무 만족도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성별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시급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업무 중요도 등 </a:t>
              </a:r>
              <a:r>
                <a:rPr lang="en-US" altLang="ko-KR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35</a:t>
              </a:r>
              <a:r>
                <a:rPr lang="ko-KR" altLang="en-US" sz="14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</a:t>
              </a:r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35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653B1-7862-4E66-B12C-11A9C6179DD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DC529-7AAE-4C73-9211-38D30F8B4617}"/>
              </a:ext>
            </a:extLst>
          </p:cNvPr>
          <p:cNvSpPr txBox="1"/>
          <p:nvPr/>
        </p:nvSpPr>
        <p:spPr>
          <a:xfrm>
            <a:off x="1000688" y="3093984"/>
            <a:ext cx="7142624" cy="307777"/>
          </a:xfrm>
          <a:prstGeom prst="rect">
            <a:avLst/>
          </a:prstGeom>
          <a:noFill/>
          <a:ln w="57150" cap="sq">
            <a:solidFill>
              <a:schemeClr val="tx1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7142624"/>
                      <a:gd name="connsiteY0" fmla="*/ 0 h 369332"/>
                      <a:gd name="connsiteX1" fmla="*/ 7142624 w 7142624"/>
                      <a:gd name="connsiteY1" fmla="*/ 0 h 369332"/>
                      <a:gd name="connsiteX2" fmla="*/ 7142624 w 7142624"/>
                      <a:gd name="connsiteY2" fmla="*/ 369332 h 369332"/>
                      <a:gd name="connsiteX3" fmla="*/ 0 w 7142624"/>
                      <a:gd name="connsiteY3" fmla="*/ 369332 h 369332"/>
                      <a:gd name="connsiteX4" fmla="*/ 0 w 7142624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2624" h="369332" extrusionOk="0">
                        <a:moveTo>
                          <a:pt x="0" y="0"/>
                        </a:moveTo>
                        <a:cubicBezTo>
                          <a:pt x="2067814" y="-5264"/>
                          <a:pt x="4586339" y="84467"/>
                          <a:pt x="7142624" y="0"/>
                        </a:cubicBezTo>
                        <a:cubicBezTo>
                          <a:pt x="7130626" y="107005"/>
                          <a:pt x="7152131" y="262998"/>
                          <a:pt x="7142624" y="369332"/>
                        </a:cubicBezTo>
                        <a:cubicBezTo>
                          <a:pt x="5914825" y="475652"/>
                          <a:pt x="3275103" y="361683"/>
                          <a:pt x="0" y="369332"/>
                        </a:cubicBezTo>
                        <a:cubicBezTo>
                          <a:pt x="18407" y="330757"/>
                          <a:pt x="-5004" y="542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createDataPartition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trainSet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testinsSet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6D983-556C-43A2-85A4-C6A085DBAC3E}"/>
              </a:ext>
            </a:extLst>
          </p:cNvPr>
          <p:cNvSpPr txBox="1"/>
          <p:nvPr/>
        </p:nvSpPr>
        <p:spPr>
          <a:xfrm>
            <a:off x="1000688" y="2132916"/>
            <a:ext cx="7142624" cy="307777"/>
          </a:xfrm>
          <a:prstGeom prst="rect">
            <a:avLst/>
          </a:prstGeom>
          <a:noFill/>
          <a:ln w="57150" cap="sq">
            <a:solidFill>
              <a:schemeClr val="tx1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142624"/>
                      <a:gd name="connsiteY0" fmla="*/ 0 h 369332"/>
                      <a:gd name="connsiteX1" fmla="*/ 7142624 w 7142624"/>
                      <a:gd name="connsiteY1" fmla="*/ 0 h 369332"/>
                      <a:gd name="connsiteX2" fmla="*/ 7142624 w 7142624"/>
                      <a:gd name="connsiteY2" fmla="*/ 369332 h 369332"/>
                      <a:gd name="connsiteX3" fmla="*/ 0 w 7142624"/>
                      <a:gd name="connsiteY3" fmla="*/ 369332 h 369332"/>
                      <a:gd name="connsiteX4" fmla="*/ 0 w 7142624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2624" h="369332" extrusionOk="0">
                        <a:moveTo>
                          <a:pt x="0" y="0"/>
                        </a:moveTo>
                        <a:cubicBezTo>
                          <a:pt x="1574750" y="118645"/>
                          <a:pt x="5345339" y="116012"/>
                          <a:pt x="7142624" y="0"/>
                        </a:cubicBezTo>
                        <a:cubicBezTo>
                          <a:pt x="7119820" y="167616"/>
                          <a:pt x="7140564" y="247698"/>
                          <a:pt x="7142624" y="369332"/>
                        </a:cubicBezTo>
                        <a:cubicBezTo>
                          <a:pt x="4013057" y="503932"/>
                          <a:pt x="2787004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속 결측치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8C304B-6778-4BFD-9F75-F24218E306A3}"/>
              </a:ext>
            </a:extLst>
          </p:cNvPr>
          <p:cNvSpPr txBox="1"/>
          <p:nvPr/>
        </p:nvSpPr>
        <p:spPr>
          <a:xfrm>
            <a:off x="1000688" y="4055052"/>
            <a:ext cx="7142624" cy="307777"/>
          </a:xfrm>
          <a:prstGeom prst="rect">
            <a:avLst/>
          </a:prstGeom>
          <a:noFill/>
          <a:ln w="57150" cap="sq">
            <a:solidFill>
              <a:schemeClr val="tx1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7142624"/>
                      <a:gd name="connsiteY0" fmla="*/ 0 h 369332"/>
                      <a:gd name="connsiteX1" fmla="*/ 7142624 w 7142624"/>
                      <a:gd name="connsiteY1" fmla="*/ 0 h 369332"/>
                      <a:gd name="connsiteX2" fmla="*/ 7142624 w 7142624"/>
                      <a:gd name="connsiteY2" fmla="*/ 369332 h 369332"/>
                      <a:gd name="connsiteX3" fmla="*/ 0 w 7142624"/>
                      <a:gd name="connsiteY3" fmla="*/ 369332 h 369332"/>
                      <a:gd name="connsiteX4" fmla="*/ 0 w 7142624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2624" h="369332" extrusionOk="0">
                        <a:moveTo>
                          <a:pt x="0" y="0"/>
                        </a:moveTo>
                        <a:cubicBezTo>
                          <a:pt x="2742349" y="-109404"/>
                          <a:pt x="4584199" y="-69256"/>
                          <a:pt x="7142624" y="0"/>
                        </a:cubicBezTo>
                        <a:cubicBezTo>
                          <a:pt x="7117230" y="104703"/>
                          <a:pt x="7172495" y="223747"/>
                          <a:pt x="7142624" y="369332"/>
                        </a:cubicBezTo>
                        <a:cubicBezTo>
                          <a:pt x="4154376" y="420252"/>
                          <a:pt x="2823630" y="294642"/>
                          <a:pt x="0" y="369332"/>
                        </a:cubicBezTo>
                        <a:cubicBezTo>
                          <a:pt x="3644" y="267497"/>
                          <a:pt x="30418" y="814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탐색을 통해 예측에 필요한 변수 설정하여 데이터 최적화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116FC-A2E4-4BEC-82C7-7DB8DC5A122D}"/>
              </a:ext>
            </a:extLst>
          </p:cNvPr>
          <p:cNvSpPr txBox="1"/>
          <p:nvPr/>
        </p:nvSpPr>
        <p:spPr>
          <a:xfrm>
            <a:off x="1000688" y="5016120"/>
            <a:ext cx="7142624" cy="307777"/>
          </a:xfrm>
          <a:prstGeom prst="rect">
            <a:avLst/>
          </a:prstGeom>
          <a:noFill/>
          <a:ln w="57150" cap="sq">
            <a:solidFill>
              <a:schemeClr val="tx1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7142624"/>
                      <a:gd name="connsiteY0" fmla="*/ 0 h 369332"/>
                      <a:gd name="connsiteX1" fmla="*/ 7142624 w 7142624"/>
                      <a:gd name="connsiteY1" fmla="*/ 0 h 369332"/>
                      <a:gd name="connsiteX2" fmla="*/ 7142624 w 7142624"/>
                      <a:gd name="connsiteY2" fmla="*/ 369332 h 369332"/>
                      <a:gd name="connsiteX3" fmla="*/ 0 w 7142624"/>
                      <a:gd name="connsiteY3" fmla="*/ 369332 h 369332"/>
                      <a:gd name="connsiteX4" fmla="*/ 0 w 7142624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2624" h="369332" extrusionOk="0">
                        <a:moveTo>
                          <a:pt x="0" y="0"/>
                        </a:moveTo>
                        <a:cubicBezTo>
                          <a:pt x="1010559" y="-42219"/>
                          <a:pt x="5946814" y="63140"/>
                          <a:pt x="7142624" y="0"/>
                        </a:cubicBezTo>
                        <a:cubicBezTo>
                          <a:pt x="7165506" y="67242"/>
                          <a:pt x="7146428" y="289100"/>
                          <a:pt x="7142624" y="369332"/>
                        </a:cubicBezTo>
                        <a:cubicBezTo>
                          <a:pt x="6133780" y="462987"/>
                          <a:pt x="2982133" y="303530"/>
                          <a:pt x="0" y="369332"/>
                        </a:cubicBezTo>
                        <a:cubicBezTo>
                          <a:pt x="1447" y="279602"/>
                          <a:pt x="8270" y="540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 완료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9199AF-1263-4DC0-AE3A-909F14EF2276}"/>
              </a:ext>
            </a:extLst>
          </p:cNvPr>
          <p:cNvSpPr txBox="1"/>
          <p:nvPr/>
        </p:nvSpPr>
        <p:spPr>
          <a:xfrm>
            <a:off x="420032" y="779371"/>
            <a:ext cx="14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653B1-7862-4E66-B12C-11A9C6179DD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2A5913-7BE3-4DF8-9BF6-2EECC5BCB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4" t="54828" r="67587" b="38450"/>
          <a:stretch/>
        </p:blipFill>
        <p:spPr>
          <a:xfrm>
            <a:off x="539552" y="2237495"/>
            <a:ext cx="4056451" cy="9988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A77613-96A4-43B0-85EF-D190A978E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4" t="52810" r="67587" b="38003"/>
          <a:stretch/>
        </p:blipFill>
        <p:spPr>
          <a:xfrm>
            <a:off x="539551" y="4005064"/>
            <a:ext cx="4056451" cy="13650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502FA9-6EE7-4CD9-A01D-D43FF648139F}"/>
              </a:ext>
            </a:extLst>
          </p:cNvPr>
          <p:cNvSpPr txBox="1"/>
          <p:nvPr/>
        </p:nvSpPr>
        <p:spPr>
          <a:xfrm>
            <a:off x="420032" y="779371"/>
            <a:ext cx="14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D8FFA8-4DA9-4948-A4C5-D490E68EED68}"/>
              </a:ext>
            </a:extLst>
          </p:cNvPr>
          <p:cNvSpPr txBox="1"/>
          <p:nvPr/>
        </p:nvSpPr>
        <p:spPr>
          <a:xfrm>
            <a:off x="539551" y="1893714"/>
            <a:ext cx="70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code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68A7DF-C699-48A3-8684-8D36F4C02D60}"/>
              </a:ext>
            </a:extLst>
          </p:cNvPr>
          <p:cNvGrpSpPr/>
          <p:nvPr/>
        </p:nvGrpSpPr>
        <p:grpSpPr>
          <a:xfrm>
            <a:off x="4788025" y="2279509"/>
            <a:ext cx="3816422" cy="933467"/>
            <a:chOff x="4788025" y="2207501"/>
            <a:chExt cx="3816422" cy="9334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49B4E-F464-4212-BFC1-E6827BF499ED}"/>
                </a:ext>
              </a:extLst>
            </p:cNvPr>
            <p:cNvSpPr txBox="1"/>
            <p:nvPr/>
          </p:nvSpPr>
          <p:spPr>
            <a:xfrm>
              <a:off x="5250076" y="2420888"/>
              <a:ext cx="2892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데이터의 결측치는 존재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X</a:t>
              </a:r>
            </a:p>
            <a:p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-&gt; 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그대로 진행한다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모서리가 둥근 직사각형 25">
              <a:extLst>
                <a:ext uri="{FF2B5EF4-FFF2-40B4-BE49-F238E27FC236}">
                  <a16:creationId xmlns:a16="http://schemas.microsoft.com/office/drawing/2014/main" id="{4CEFE606-467D-436C-A6DD-9DA11B9B865B}"/>
                </a:ext>
              </a:extLst>
            </p:cNvPr>
            <p:cNvSpPr/>
            <p:nvPr/>
          </p:nvSpPr>
          <p:spPr>
            <a:xfrm>
              <a:off x="4788025" y="2207501"/>
              <a:ext cx="3816422" cy="93346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1B54E3-056B-4BAA-B2A0-456D779053FA}"/>
              </a:ext>
            </a:extLst>
          </p:cNvPr>
          <p:cNvGrpSpPr/>
          <p:nvPr/>
        </p:nvGrpSpPr>
        <p:grpSpPr>
          <a:xfrm>
            <a:off x="4780971" y="4221088"/>
            <a:ext cx="3895485" cy="933467"/>
            <a:chOff x="4824030" y="4220874"/>
            <a:chExt cx="3895485" cy="93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4C0C75-2CBE-46A1-A75F-8860F3D31B3A}"/>
                </a:ext>
              </a:extLst>
            </p:cNvPr>
            <p:cNvSpPr txBox="1"/>
            <p:nvPr/>
          </p:nvSpPr>
          <p:spPr>
            <a:xfrm>
              <a:off x="4831083" y="4272110"/>
              <a:ext cx="388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seed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설정해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난수값을 고정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createDataPartition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함수를 사용해 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7:3 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비율로 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trainSet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 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testSet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</a:t>
              </a:r>
              <a:r>
                <a:rPr lang="en-US" altLang="ko-KR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층화 추출함 </a:t>
              </a:r>
            </a:p>
          </p:txBody>
        </p:sp>
        <p:sp>
          <p:nvSpPr>
            <p:cNvPr id="32" name="모서리가 둥근 직사각형 25">
              <a:extLst>
                <a:ext uri="{FF2B5EF4-FFF2-40B4-BE49-F238E27FC236}">
                  <a16:creationId xmlns:a16="http://schemas.microsoft.com/office/drawing/2014/main" id="{5DF9F8BA-AE79-4E70-928A-3F5395456072}"/>
                </a:ext>
              </a:extLst>
            </p:cNvPr>
            <p:cNvSpPr/>
            <p:nvPr/>
          </p:nvSpPr>
          <p:spPr>
            <a:xfrm>
              <a:off x="4824030" y="4220874"/>
              <a:ext cx="3816422" cy="93346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57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653B1-7862-4E66-B12C-11A9C6179DD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B81D9-71E1-4303-AF89-785B534BD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" t="48950" r="82976" b="26901"/>
          <a:stretch/>
        </p:blipFill>
        <p:spPr>
          <a:xfrm>
            <a:off x="611559" y="1484422"/>
            <a:ext cx="2160241" cy="3312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47C02D-DE1F-485B-93AA-DF319CCD5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" t="48950" r="82976" b="26901"/>
          <a:stretch/>
        </p:blipFill>
        <p:spPr>
          <a:xfrm>
            <a:off x="3131839" y="1484422"/>
            <a:ext cx="2160241" cy="3312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5D5028-555E-4588-BFB5-53E94B829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" t="48950" r="82976" b="29000"/>
          <a:stretch/>
        </p:blipFill>
        <p:spPr>
          <a:xfrm>
            <a:off x="5650274" y="1488479"/>
            <a:ext cx="2363080" cy="3308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51D1F5-B102-46E0-8280-0CE55B3152A8}"/>
              </a:ext>
            </a:extLst>
          </p:cNvPr>
          <p:cNvSpPr txBox="1"/>
          <p:nvPr/>
        </p:nvSpPr>
        <p:spPr>
          <a:xfrm>
            <a:off x="611559" y="4997417"/>
            <a:ext cx="79928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값이 일정해 표준 편차가 존재하지 않는 변수는 상관계수 값이 계산되지 않는다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(EmplyeeCount, Over18, StandardHours)</a:t>
            </a:r>
            <a:endParaRPr lang="ko-KR" altLang="en-US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DD034-6DA1-492B-BC43-3EF2E98F986A}"/>
              </a:ext>
            </a:extLst>
          </p:cNvPr>
          <p:cNvSpPr txBox="1"/>
          <p:nvPr/>
        </p:nvSpPr>
        <p:spPr>
          <a:xfrm>
            <a:off x="611559" y="5593159"/>
            <a:ext cx="797191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Attrition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과의 상관계수가 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0.15 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&amp;&amp; -0.15 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이하인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변수가 예측 변수 후보이다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(OverTime,</a:t>
            </a:r>
            <a:r>
              <a:rPr lang="ko-KR" altLang="en-US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MaritalStatus,</a:t>
            </a:r>
            <a:r>
              <a:rPr lang="ko-KR" altLang="en-US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TotalWorkingYears,</a:t>
            </a:r>
            <a:r>
              <a:rPr lang="ko-KR" altLang="en-US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JobLevel,</a:t>
            </a:r>
            <a:r>
              <a:rPr lang="ko-KR" altLang="en-US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YearsInCurrentRole,</a:t>
            </a:r>
            <a:r>
              <a:rPr lang="ko-KR" altLang="en-US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MonthlyIncome, Age, YearsWithCurrManager)</a:t>
            </a:r>
            <a:endParaRPr lang="ko-KR" altLang="en-US" sz="105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A62B5-B559-4B61-9B80-9CD5D297C3EE}"/>
              </a:ext>
            </a:extLst>
          </p:cNvPr>
          <p:cNvSpPr txBox="1"/>
          <p:nvPr/>
        </p:nvSpPr>
        <p:spPr>
          <a:xfrm>
            <a:off x="420032" y="779371"/>
            <a:ext cx="1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탐색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90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셋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653B1-7862-4E66-B12C-11A9C6179DD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Science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1D1F5-B102-46E0-8280-0CE55B3152A8}"/>
              </a:ext>
            </a:extLst>
          </p:cNvPr>
          <p:cNvSpPr txBox="1"/>
          <p:nvPr/>
        </p:nvSpPr>
        <p:spPr>
          <a:xfrm>
            <a:off x="611558" y="5028969"/>
            <a:ext cx="799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변수 후보들의 상관관계를 확인한다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부상관계수는 정상관계수에 비해 절댓값이 상당히 작으므로 배재한다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DD034-6DA1-492B-BC43-3EF2E98F986A}"/>
              </a:ext>
            </a:extLst>
          </p:cNvPr>
          <p:cNvSpPr txBox="1"/>
          <p:nvPr/>
        </p:nvSpPr>
        <p:spPr>
          <a:xfrm>
            <a:off x="611557" y="5797689"/>
            <a:ext cx="799288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후보들과의 상관계수가 높은 변수는 후보에서 제외한다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0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(JobLevel, Age, MonthlyIncome)</a:t>
            </a:r>
            <a:endParaRPr lang="ko-KR" altLang="en-US" sz="105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077609-B5D0-433D-AEA4-158A0E35C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0" r="81877" b="26901"/>
          <a:stretch/>
        </p:blipFill>
        <p:spPr>
          <a:xfrm>
            <a:off x="611557" y="1542086"/>
            <a:ext cx="2322795" cy="32402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FB409-FB2E-450C-AE74-A9DB0A073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50" r="82976" b="26901"/>
          <a:stretch/>
        </p:blipFill>
        <p:spPr>
          <a:xfrm>
            <a:off x="3131840" y="1542086"/>
            <a:ext cx="2181912" cy="32402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78D686-FA09-4933-BAB5-BA4BF8B48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50" r="79679" b="26670"/>
          <a:stretch/>
        </p:blipFill>
        <p:spPr>
          <a:xfrm>
            <a:off x="5544026" y="1542087"/>
            <a:ext cx="2579957" cy="32402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84EAE4-B050-4DAC-84A3-F0B6944245E3}"/>
              </a:ext>
            </a:extLst>
          </p:cNvPr>
          <p:cNvSpPr txBox="1"/>
          <p:nvPr/>
        </p:nvSpPr>
        <p:spPr>
          <a:xfrm>
            <a:off x="420032" y="779371"/>
            <a:ext cx="1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탐색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7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4B0689A-248C-494D-B7F8-1F6B20C1B321}"/>
              </a:ext>
            </a:extLst>
          </p:cNvPr>
          <p:cNvGrpSpPr/>
          <p:nvPr/>
        </p:nvGrpSpPr>
        <p:grpSpPr>
          <a:xfrm>
            <a:off x="561814" y="1772817"/>
            <a:ext cx="1499165" cy="2664295"/>
            <a:chOff x="557770" y="2526437"/>
            <a:chExt cx="1848429" cy="317938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3BD3A65-5EE1-4BC6-AFC6-FA6DF103909F}"/>
                </a:ext>
              </a:extLst>
            </p:cNvPr>
            <p:cNvSpPr/>
            <p:nvPr/>
          </p:nvSpPr>
          <p:spPr>
            <a:xfrm>
              <a:off x="557770" y="2526437"/>
              <a:ext cx="1848429" cy="3179385"/>
            </a:xfrm>
            <a:prstGeom prst="rect">
              <a:avLst/>
            </a:prstGeom>
            <a:noFill/>
            <a:ln w="19050">
              <a:solidFill>
                <a:srgbClr val="FE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DCC8F3-2BE1-4FA1-BE2C-EFF11207EA83}"/>
                </a:ext>
              </a:extLst>
            </p:cNvPr>
            <p:cNvSpPr/>
            <p:nvPr/>
          </p:nvSpPr>
          <p:spPr>
            <a:xfrm>
              <a:off x="656090" y="5275796"/>
              <a:ext cx="1651789" cy="299727"/>
            </a:xfrm>
            <a:prstGeom prst="rect">
              <a:avLst/>
            </a:prstGeom>
            <a:solidFill>
              <a:srgbClr val="FE9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3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rPr>
                <a:t>트리 높이 관여</a:t>
              </a:r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484FE4C9-8DAA-4325-8B5B-4BE10663E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1483" y="2797597"/>
              <a:ext cx="441865" cy="430954"/>
            </a:xfrm>
            <a:custGeom>
              <a:avLst/>
              <a:gdLst>
                <a:gd name="T0" fmla="*/ 47 w 88"/>
                <a:gd name="T1" fmla="*/ 32 h 86"/>
                <a:gd name="T2" fmla="*/ 43 w 88"/>
                <a:gd name="T3" fmla="*/ 28 h 86"/>
                <a:gd name="T4" fmla="*/ 55 w 88"/>
                <a:gd name="T5" fmla="*/ 16 h 86"/>
                <a:gd name="T6" fmla="*/ 72 w 88"/>
                <a:gd name="T7" fmla="*/ 33 h 86"/>
                <a:gd name="T8" fmla="*/ 60 w 88"/>
                <a:gd name="T9" fmla="*/ 45 h 86"/>
                <a:gd name="T10" fmla="*/ 51 w 88"/>
                <a:gd name="T11" fmla="*/ 36 h 86"/>
                <a:gd name="T12" fmla="*/ 57 w 88"/>
                <a:gd name="T13" fmla="*/ 30 h 86"/>
                <a:gd name="T14" fmla="*/ 57 w 88"/>
                <a:gd name="T15" fmla="*/ 26 h 86"/>
                <a:gd name="T16" fmla="*/ 53 w 88"/>
                <a:gd name="T17" fmla="*/ 26 h 86"/>
                <a:gd name="T18" fmla="*/ 47 w 88"/>
                <a:gd name="T19" fmla="*/ 32 h 86"/>
                <a:gd name="T20" fmla="*/ 21 w 88"/>
                <a:gd name="T21" fmla="*/ 66 h 86"/>
                <a:gd name="T22" fmla="*/ 17 w 88"/>
                <a:gd name="T23" fmla="*/ 66 h 86"/>
                <a:gd name="T24" fmla="*/ 17 w 88"/>
                <a:gd name="T25" fmla="*/ 62 h 86"/>
                <a:gd name="T26" fmla="*/ 33 w 88"/>
                <a:gd name="T27" fmla="*/ 47 h 86"/>
                <a:gd name="T28" fmla="*/ 28 w 88"/>
                <a:gd name="T29" fmla="*/ 42 h 86"/>
                <a:gd name="T30" fmla="*/ 9 w 88"/>
                <a:gd name="T31" fmla="*/ 62 h 86"/>
                <a:gd name="T32" fmla="*/ 2 w 88"/>
                <a:gd name="T33" fmla="*/ 85 h 86"/>
                <a:gd name="T34" fmla="*/ 26 w 88"/>
                <a:gd name="T35" fmla="*/ 79 h 86"/>
                <a:gd name="T36" fmla="*/ 45 w 88"/>
                <a:gd name="T37" fmla="*/ 59 h 86"/>
                <a:gd name="T38" fmla="*/ 36 w 88"/>
                <a:gd name="T39" fmla="*/ 50 h 86"/>
                <a:gd name="T40" fmla="*/ 21 w 88"/>
                <a:gd name="T41" fmla="*/ 66 h 86"/>
                <a:gd name="T42" fmla="*/ 88 w 88"/>
                <a:gd name="T43" fmla="*/ 17 h 86"/>
                <a:gd name="T44" fmla="*/ 71 w 88"/>
                <a:gd name="T45" fmla="*/ 0 h 86"/>
                <a:gd name="T46" fmla="*/ 59 w 88"/>
                <a:gd name="T47" fmla="*/ 11 h 86"/>
                <a:gd name="T48" fmla="*/ 76 w 88"/>
                <a:gd name="T49" fmla="*/ 28 h 86"/>
                <a:gd name="T50" fmla="*/ 88 w 88"/>
                <a:gd name="T51" fmla="*/ 17 h 86"/>
                <a:gd name="T52" fmla="*/ 67 w 88"/>
                <a:gd name="T53" fmla="*/ 50 h 86"/>
                <a:gd name="T54" fmla="*/ 62 w 88"/>
                <a:gd name="T55" fmla="*/ 51 h 86"/>
                <a:gd name="T56" fmla="*/ 35 w 88"/>
                <a:gd name="T57" fmla="*/ 24 h 86"/>
                <a:gd name="T58" fmla="*/ 36 w 88"/>
                <a:gd name="T59" fmla="*/ 18 h 86"/>
                <a:gd name="T60" fmla="*/ 18 w 88"/>
                <a:gd name="T61" fmla="*/ 0 h 86"/>
                <a:gd name="T62" fmla="*/ 18 w 88"/>
                <a:gd name="T63" fmla="*/ 0 h 86"/>
                <a:gd name="T64" fmla="*/ 19 w 88"/>
                <a:gd name="T65" fmla="*/ 5 h 86"/>
                <a:gd name="T66" fmla="*/ 25 w 88"/>
                <a:gd name="T67" fmla="*/ 14 h 86"/>
                <a:gd name="T68" fmla="*/ 15 w 88"/>
                <a:gd name="T69" fmla="*/ 25 h 86"/>
                <a:gd name="T70" fmla="*/ 5 w 88"/>
                <a:gd name="T71" fmla="*/ 16 h 86"/>
                <a:gd name="T72" fmla="*/ 1 w 88"/>
                <a:gd name="T73" fmla="*/ 13 h 86"/>
                <a:gd name="T74" fmla="*/ 0 w 88"/>
                <a:gd name="T75" fmla="*/ 18 h 86"/>
                <a:gd name="T76" fmla="*/ 19 w 88"/>
                <a:gd name="T77" fmla="*/ 36 h 86"/>
                <a:gd name="T78" fmla="*/ 23 w 88"/>
                <a:gd name="T79" fmla="*/ 35 h 86"/>
                <a:gd name="T80" fmla="*/ 50 w 88"/>
                <a:gd name="T81" fmla="*/ 61 h 86"/>
                <a:gd name="T82" fmla="*/ 49 w 88"/>
                <a:gd name="T83" fmla="*/ 68 h 86"/>
                <a:gd name="T84" fmla="*/ 67 w 88"/>
                <a:gd name="T85" fmla="*/ 86 h 86"/>
                <a:gd name="T86" fmla="*/ 67 w 88"/>
                <a:gd name="T87" fmla="*/ 86 h 86"/>
                <a:gd name="T88" fmla="*/ 66 w 88"/>
                <a:gd name="T89" fmla="*/ 81 h 86"/>
                <a:gd name="T90" fmla="*/ 60 w 88"/>
                <a:gd name="T91" fmla="*/ 72 h 86"/>
                <a:gd name="T92" fmla="*/ 70 w 88"/>
                <a:gd name="T93" fmla="*/ 61 h 86"/>
                <a:gd name="T94" fmla="*/ 81 w 88"/>
                <a:gd name="T95" fmla="*/ 70 h 86"/>
                <a:gd name="T96" fmla="*/ 84 w 88"/>
                <a:gd name="T97" fmla="*/ 73 h 86"/>
                <a:gd name="T98" fmla="*/ 85 w 88"/>
                <a:gd name="T99" fmla="*/ 68 h 86"/>
                <a:gd name="T100" fmla="*/ 67 w 88"/>
                <a:gd name="T101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86">
                  <a:moveTo>
                    <a:pt x="47" y="32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7"/>
                    <a:pt x="57" y="26"/>
                  </a:cubicBezTo>
                  <a:cubicBezTo>
                    <a:pt x="56" y="25"/>
                    <a:pt x="54" y="25"/>
                    <a:pt x="53" y="26"/>
                  </a:cubicBezTo>
                  <a:lnTo>
                    <a:pt x="47" y="32"/>
                  </a:lnTo>
                  <a:close/>
                  <a:moveTo>
                    <a:pt x="21" y="66"/>
                  </a:moveTo>
                  <a:cubicBezTo>
                    <a:pt x="20" y="67"/>
                    <a:pt x="18" y="67"/>
                    <a:pt x="17" y="66"/>
                  </a:cubicBezTo>
                  <a:cubicBezTo>
                    <a:pt x="16" y="65"/>
                    <a:pt x="16" y="63"/>
                    <a:pt x="17" y="6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36" y="50"/>
                    <a:pt x="36" y="50"/>
                    <a:pt x="36" y="50"/>
                  </a:cubicBezTo>
                  <a:lnTo>
                    <a:pt x="21" y="66"/>
                  </a:lnTo>
                  <a:close/>
                  <a:moveTo>
                    <a:pt x="88" y="17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76" y="28"/>
                    <a:pt x="76" y="28"/>
                    <a:pt x="76" y="28"/>
                  </a:cubicBezTo>
                  <a:lnTo>
                    <a:pt x="88" y="17"/>
                  </a:lnTo>
                  <a:close/>
                  <a:moveTo>
                    <a:pt x="67" y="50"/>
                  </a:moveTo>
                  <a:cubicBezTo>
                    <a:pt x="65" y="50"/>
                    <a:pt x="64" y="51"/>
                    <a:pt x="62" y="5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2"/>
                    <a:pt x="36" y="20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6"/>
                    <a:pt x="25" y="10"/>
                    <a:pt x="25" y="14"/>
                  </a:cubicBezTo>
                  <a:cubicBezTo>
                    <a:pt x="25" y="20"/>
                    <a:pt x="21" y="24"/>
                    <a:pt x="15" y="25"/>
                  </a:cubicBezTo>
                  <a:cubicBezTo>
                    <a:pt x="10" y="25"/>
                    <a:pt x="5" y="21"/>
                    <a:pt x="5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1" y="28"/>
                    <a:pt x="9" y="36"/>
                    <a:pt x="19" y="36"/>
                  </a:cubicBezTo>
                  <a:cubicBezTo>
                    <a:pt x="20" y="36"/>
                    <a:pt x="22" y="35"/>
                    <a:pt x="23" y="35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9" y="64"/>
                    <a:pt x="49" y="66"/>
                    <a:pt x="49" y="68"/>
                  </a:cubicBezTo>
                  <a:cubicBezTo>
                    <a:pt x="49" y="78"/>
                    <a:pt x="5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2" y="80"/>
                    <a:pt x="60" y="76"/>
                    <a:pt x="60" y="72"/>
                  </a:cubicBezTo>
                  <a:cubicBezTo>
                    <a:pt x="60" y="66"/>
                    <a:pt x="64" y="62"/>
                    <a:pt x="70" y="61"/>
                  </a:cubicBezTo>
                  <a:cubicBezTo>
                    <a:pt x="75" y="61"/>
                    <a:pt x="80" y="65"/>
                    <a:pt x="81" y="7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4" y="72"/>
                    <a:pt x="85" y="70"/>
                    <a:pt x="85" y="68"/>
                  </a:cubicBezTo>
                  <a:cubicBezTo>
                    <a:pt x="85" y="58"/>
                    <a:pt x="76" y="50"/>
                    <a:pt x="67" y="50"/>
                  </a:cubicBezTo>
                  <a:close/>
                </a:path>
              </a:pathLst>
            </a:custGeom>
            <a:solidFill>
              <a:srgbClr val="FE93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B7324A8-D1A8-47BD-9282-F6CB7F65C7A9}"/>
                </a:ext>
              </a:extLst>
            </p:cNvPr>
            <p:cNvGrpSpPr/>
            <p:nvPr/>
          </p:nvGrpSpPr>
          <p:grpSpPr>
            <a:xfrm>
              <a:off x="640314" y="3464049"/>
              <a:ext cx="1684202" cy="1536092"/>
              <a:chOff x="442347" y="5411356"/>
              <a:chExt cx="1889859" cy="153609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C096E48-45D9-4B6D-A6DB-F07051058551}"/>
                  </a:ext>
                </a:extLst>
              </p:cNvPr>
              <p:cNvSpPr txBox="1"/>
              <p:nvPr/>
            </p:nvSpPr>
            <p:spPr>
              <a:xfrm>
                <a:off x="499661" y="5411356"/>
                <a:ext cx="1775231" cy="33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20000"/>
                  </a:lnSpc>
                  <a:defRPr/>
                </a:pPr>
                <a:r>
                  <a:rPr lang="en-US" altLang="ko-KR" sz="1100" b="1" dirty="0" err="1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Verdana" panose="020B0604030504040204" pitchFamily="34" charset="0"/>
                  </a:rPr>
                  <a:t>minsplit</a:t>
                </a:r>
                <a:endParaRPr lang="en-US" altLang="ko-KR" sz="11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37D103B-5601-487B-8E12-AD0931125BDE}"/>
                  </a:ext>
                </a:extLst>
              </p:cNvPr>
              <p:cNvSpPr/>
              <p:nvPr/>
            </p:nvSpPr>
            <p:spPr>
              <a:xfrm>
                <a:off x="442347" y="5663807"/>
                <a:ext cx="1889859" cy="1283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각 노드에서 더 분할하는 데 필요한 최소관찰 수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Minbucket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= round(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minsplit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/ 3)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531EAF-BB94-4864-9BA8-7486A03BB499}"/>
              </a:ext>
            </a:extLst>
          </p:cNvPr>
          <p:cNvGrpSpPr/>
          <p:nvPr/>
        </p:nvGrpSpPr>
        <p:grpSpPr>
          <a:xfrm>
            <a:off x="2219423" y="1772817"/>
            <a:ext cx="1499165" cy="2664295"/>
            <a:chOff x="2615695" y="2526437"/>
            <a:chExt cx="1848429" cy="317938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E43A7E-F186-4F14-9656-14639246494D}"/>
                </a:ext>
              </a:extLst>
            </p:cNvPr>
            <p:cNvSpPr/>
            <p:nvPr/>
          </p:nvSpPr>
          <p:spPr>
            <a:xfrm>
              <a:off x="2615695" y="2526437"/>
              <a:ext cx="1848429" cy="3179385"/>
            </a:xfrm>
            <a:prstGeom prst="rect">
              <a:avLst/>
            </a:prstGeom>
            <a:noFill/>
            <a:ln w="19050">
              <a:solidFill>
                <a:srgbClr val="E6B8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3FB575-4D9F-494B-ABB9-39B22017C2EA}"/>
                </a:ext>
              </a:extLst>
            </p:cNvPr>
            <p:cNvSpPr/>
            <p:nvPr/>
          </p:nvSpPr>
          <p:spPr>
            <a:xfrm>
              <a:off x="2714015" y="5275796"/>
              <a:ext cx="1651789" cy="299727"/>
            </a:xfrm>
            <a:prstGeom prst="rect">
              <a:avLst/>
            </a:prstGeom>
            <a:solidFill>
              <a:srgbClr val="E6B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3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rPr>
                <a:t>트리 높이 관여</a:t>
              </a: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E1580CF0-D227-4875-83D8-3E82088D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6218" y="2777877"/>
              <a:ext cx="471841" cy="470394"/>
            </a:xfrm>
            <a:custGeom>
              <a:avLst/>
              <a:gdLst>
                <a:gd name="T0" fmla="*/ 59 w 119"/>
                <a:gd name="T1" fmla="*/ 119 h 119"/>
                <a:gd name="T2" fmla="*/ 59 w 119"/>
                <a:gd name="T3" fmla="*/ 119 h 119"/>
                <a:gd name="T4" fmla="*/ 7 w 119"/>
                <a:gd name="T5" fmla="*/ 19 h 119"/>
                <a:gd name="T6" fmla="*/ 59 w 119"/>
                <a:gd name="T7" fmla="*/ 0 h 119"/>
                <a:gd name="T8" fmla="*/ 59 w 119"/>
                <a:gd name="T9" fmla="*/ 0 h 119"/>
                <a:gd name="T10" fmla="*/ 59 w 119"/>
                <a:gd name="T11" fmla="*/ 0 h 119"/>
                <a:gd name="T12" fmla="*/ 59 w 119"/>
                <a:gd name="T13" fmla="*/ 0 h 119"/>
                <a:gd name="T14" fmla="*/ 59 w 119"/>
                <a:gd name="T15" fmla="*/ 0 h 119"/>
                <a:gd name="T16" fmla="*/ 111 w 119"/>
                <a:gd name="T17" fmla="*/ 19 h 119"/>
                <a:gd name="T18" fmla="*/ 59 w 119"/>
                <a:gd name="T19" fmla="*/ 119 h 119"/>
                <a:gd name="T20" fmla="*/ 100 w 119"/>
                <a:gd name="T21" fmla="*/ 26 h 119"/>
                <a:gd name="T22" fmla="*/ 59 w 119"/>
                <a:gd name="T23" fmla="*/ 12 h 119"/>
                <a:gd name="T24" fmla="*/ 59 w 119"/>
                <a:gd name="T25" fmla="*/ 11 h 119"/>
                <a:gd name="T26" fmla="*/ 59 w 119"/>
                <a:gd name="T27" fmla="*/ 11 h 119"/>
                <a:gd name="T28" fmla="*/ 59 w 119"/>
                <a:gd name="T29" fmla="*/ 11 h 119"/>
                <a:gd name="T30" fmla="*/ 59 w 119"/>
                <a:gd name="T31" fmla="*/ 12 h 119"/>
                <a:gd name="T32" fmla="*/ 18 w 119"/>
                <a:gd name="T33" fmla="*/ 26 h 119"/>
                <a:gd name="T34" fmla="*/ 59 w 119"/>
                <a:gd name="T35" fmla="*/ 109 h 119"/>
                <a:gd name="T36" fmla="*/ 59 w 119"/>
                <a:gd name="T37" fmla="*/ 109 h 119"/>
                <a:gd name="T38" fmla="*/ 100 w 119"/>
                <a:gd name="T39" fmla="*/ 26 h 119"/>
                <a:gd name="T40" fmla="*/ 59 w 119"/>
                <a:gd name="T41" fmla="*/ 101 h 119"/>
                <a:gd name="T42" fmla="*/ 59 w 119"/>
                <a:gd name="T43" fmla="*/ 101 h 119"/>
                <a:gd name="T44" fmla="*/ 57 w 119"/>
                <a:gd name="T45" fmla="*/ 100 h 119"/>
                <a:gd name="T46" fmla="*/ 92 w 119"/>
                <a:gd name="T47" fmla="*/ 62 h 119"/>
                <a:gd name="T48" fmla="*/ 59 w 119"/>
                <a:gd name="T49" fmla="*/ 101 h 119"/>
                <a:gd name="T50" fmla="*/ 41 w 119"/>
                <a:gd name="T51" fmla="*/ 92 h 119"/>
                <a:gd name="T52" fmla="*/ 93 w 119"/>
                <a:gd name="T53" fmla="*/ 35 h 119"/>
                <a:gd name="T54" fmla="*/ 93 w 119"/>
                <a:gd name="T55" fmla="*/ 48 h 119"/>
                <a:gd name="T56" fmla="*/ 49 w 119"/>
                <a:gd name="T57" fmla="*/ 97 h 119"/>
                <a:gd name="T58" fmla="*/ 41 w 119"/>
                <a:gd name="T59" fmla="*/ 92 h 119"/>
                <a:gd name="T60" fmla="*/ 25 w 119"/>
                <a:gd name="T61" fmla="*/ 32 h 119"/>
                <a:gd name="T62" fmla="*/ 59 w 119"/>
                <a:gd name="T63" fmla="*/ 20 h 119"/>
                <a:gd name="T64" fmla="*/ 59 w 119"/>
                <a:gd name="T65" fmla="*/ 20 h 119"/>
                <a:gd name="T66" fmla="*/ 59 w 119"/>
                <a:gd name="T67" fmla="*/ 20 h 119"/>
                <a:gd name="T68" fmla="*/ 59 w 119"/>
                <a:gd name="T69" fmla="*/ 20 h 119"/>
                <a:gd name="T70" fmla="*/ 59 w 119"/>
                <a:gd name="T71" fmla="*/ 20 h 119"/>
                <a:gd name="T72" fmla="*/ 85 w 119"/>
                <a:gd name="T73" fmla="*/ 33 h 119"/>
                <a:gd name="T74" fmla="*/ 36 w 119"/>
                <a:gd name="T75" fmla="*/ 85 h 119"/>
                <a:gd name="T76" fmla="*/ 25 w 119"/>
                <a:gd name="T77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9" h="119">
                  <a:moveTo>
                    <a:pt x="59" y="119"/>
                  </a:moveTo>
                  <a:cubicBezTo>
                    <a:pt x="59" y="119"/>
                    <a:pt x="59" y="119"/>
                    <a:pt x="59" y="119"/>
                  </a:cubicBezTo>
                  <a:cubicBezTo>
                    <a:pt x="0" y="106"/>
                    <a:pt x="7" y="19"/>
                    <a:pt x="7" y="19"/>
                  </a:cubicBezTo>
                  <a:cubicBezTo>
                    <a:pt x="39" y="23"/>
                    <a:pt x="57" y="3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3"/>
                    <a:pt x="80" y="23"/>
                    <a:pt x="111" y="19"/>
                  </a:cubicBezTo>
                  <a:cubicBezTo>
                    <a:pt x="111" y="19"/>
                    <a:pt x="119" y="106"/>
                    <a:pt x="59" y="119"/>
                  </a:cubicBezTo>
                  <a:close/>
                  <a:moveTo>
                    <a:pt x="100" y="26"/>
                  </a:moveTo>
                  <a:cubicBezTo>
                    <a:pt x="75" y="29"/>
                    <a:pt x="61" y="14"/>
                    <a:pt x="59" y="12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7" y="14"/>
                    <a:pt x="43" y="29"/>
                    <a:pt x="18" y="26"/>
                  </a:cubicBezTo>
                  <a:cubicBezTo>
                    <a:pt x="18" y="26"/>
                    <a:pt x="13" y="99"/>
                    <a:pt x="59" y="10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106" y="99"/>
                    <a:pt x="100" y="26"/>
                    <a:pt x="100" y="26"/>
                  </a:cubicBezTo>
                  <a:close/>
                  <a:moveTo>
                    <a:pt x="59" y="101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8" y="101"/>
                    <a:pt x="57" y="101"/>
                    <a:pt x="57" y="100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8" y="78"/>
                    <a:pt x="79" y="97"/>
                    <a:pt x="59" y="101"/>
                  </a:cubicBezTo>
                  <a:close/>
                  <a:moveTo>
                    <a:pt x="41" y="92"/>
                  </a:moveTo>
                  <a:cubicBezTo>
                    <a:pt x="93" y="35"/>
                    <a:pt x="93" y="35"/>
                    <a:pt x="93" y="35"/>
                  </a:cubicBezTo>
                  <a:cubicBezTo>
                    <a:pt x="93" y="38"/>
                    <a:pt x="93" y="42"/>
                    <a:pt x="93" y="4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6" y="96"/>
                    <a:pt x="43" y="94"/>
                    <a:pt x="41" y="92"/>
                  </a:cubicBezTo>
                  <a:close/>
                  <a:moveTo>
                    <a:pt x="25" y="32"/>
                  </a:moveTo>
                  <a:cubicBezTo>
                    <a:pt x="45" y="35"/>
                    <a:pt x="57" y="22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2"/>
                    <a:pt x="69" y="32"/>
                    <a:pt x="85" y="33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23" y="64"/>
                    <a:pt x="25" y="32"/>
                    <a:pt x="25" y="32"/>
                  </a:cubicBezTo>
                  <a:close/>
                </a:path>
              </a:pathLst>
            </a:custGeom>
            <a:solidFill>
              <a:srgbClr val="E6B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F0473D3-2F08-4BA0-892F-305C81E0705A}"/>
                </a:ext>
              </a:extLst>
            </p:cNvPr>
            <p:cNvGrpSpPr/>
            <p:nvPr/>
          </p:nvGrpSpPr>
          <p:grpSpPr>
            <a:xfrm>
              <a:off x="2697808" y="3464049"/>
              <a:ext cx="1684202" cy="819593"/>
              <a:chOff x="442347" y="5411356"/>
              <a:chExt cx="1889859" cy="81959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33F1E8-47E0-42B8-B5A0-213127F766E5}"/>
                  </a:ext>
                </a:extLst>
              </p:cNvPr>
              <p:cNvSpPr txBox="1"/>
              <p:nvPr/>
            </p:nvSpPr>
            <p:spPr>
              <a:xfrm>
                <a:off x="499661" y="5411356"/>
                <a:ext cx="1775231" cy="33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20000"/>
                  </a:lnSpc>
                  <a:defRPr/>
                </a:pPr>
                <a:r>
                  <a:rPr lang="en-US" altLang="ko-KR" sz="1100" b="1" dirty="0" err="1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Verdana" panose="020B0604030504040204" pitchFamily="34" charset="0"/>
                  </a:rPr>
                  <a:t>minbucket</a:t>
                </a:r>
                <a:endParaRPr lang="en-US" altLang="ko-KR" sz="11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8D3419-8B7E-42DB-8BD4-7A053DAC3197}"/>
                  </a:ext>
                </a:extLst>
              </p:cNvPr>
              <p:cNvSpPr/>
              <p:nvPr/>
            </p:nvSpPr>
            <p:spPr>
              <a:xfrm>
                <a:off x="442347" y="5663809"/>
                <a:ext cx="1889859" cy="567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자식 노드에게 할당하는 데이터 개수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31FBBE-685D-4FC7-B179-05492AC2A08B}"/>
              </a:ext>
            </a:extLst>
          </p:cNvPr>
          <p:cNvGrpSpPr/>
          <p:nvPr/>
        </p:nvGrpSpPr>
        <p:grpSpPr>
          <a:xfrm>
            <a:off x="3852595" y="1772817"/>
            <a:ext cx="1499165" cy="2664295"/>
            <a:chOff x="4678076" y="2526437"/>
            <a:chExt cx="1848429" cy="31793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5251B47-986E-412C-A993-45F57AA02AA6}"/>
                </a:ext>
              </a:extLst>
            </p:cNvPr>
            <p:cNvSpPr/>
            <p:nvPr/>
          </p:nvSpPr>
          <p:spPr>
            <a:xfrm>
              <a:off x="4678076" y="2526437"/>
              <a:ext cx="1848429" cy="3179385"/>
            </a:xfrm>
            <a:prstGeom prst="rect">
              <a:avLst/>
            </a:prstGeom>
            <a:noFill/>
            <a:ln w="19050">
              <a:solidFill>
                <a:srgbClr val="EAD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0D91378-F84C-433A-AC30-A7F3C290D37E}"/>
                </a:ext>
              </a:extLst>
            </p:cNvPr>
            <p:cNvSpPr/>
            <p:nvPr/>
          </p:nvSpPr>
          <p:spPr>
            <a:xfrm>
              <a:off x="4776396" y="5275796"/>
              <a:ext cx="1651789" cy="299727"/>
            </a:xfrm>
            <a:prstGeom prst="rect">
              <a:avLst/>
            </a:prstGeom>
            <a:solidFill>
              <a:srgbClr val="EAD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3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rPr>
                <a:t>트리 최대 높이</a:t>
              </a: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057C90E-98D0-4144-89CC-EA4DD0DC5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9419" y="2797900"/>
              <a:ext cx="444885" cy="430349"/>
            </a:xfrm>
            <a:custGeom>
              <a:avLst/>
              <a:gdLst>
                <a:gd name="T0" fmla="*/ 106 w 112"/>
                <a:gd name="T1" fmla="*/ 108 h 108"/>
                <a:gd name="T2" fmla="*/ 40 w 112"/>
                <a:gd name="T3" fmla="*/ 108 h 108"/>
                <a:gd name="T4" fmla="*/ 40 w 112"/>
                <a:gd name="T5" fmla="*/ 96 h 108"/>
                <a:gd name="T6" fmla="*/ 56 w 112"/>
                <a:gd name="T7" fmla="*/ 96 h 108"/>
                <a:gd name="T8" fmla="*/ 56 w 112"/>
                <a:gd name="T9" fmla="*/ 64 h 108"/>
                <a:gd name="T10" fmla="*/ 40 w 112"/>
                <a:gd name="T11" fmla="*/ 64 h 108"/>
                <a:gd name="T12" fmla="*/ 40 w 112"/>
                <a:gd name="T13" fmla="*/ 48 h 108"/>
                <a:gd name="T14" fmla="*/ 16 w 112"/>
                <a:gd name="T15" fmla="*/ 48 h 108"/>
                <a:gd name="T16" fmla="*/ 16 w 112"/>
                <a:gd name="T17" fmla="*/ 6 h 108"/>
                <a:gd name="T18" fmla="*/ 22 w 112"/>
                <a:gd name="T19" fmla="*/ 0 h 108"/>
                <a:gd name="T20" fmla="*/ 76 w 112"/>
                <a:gd name="T21" fmla="*/ 0 h 108"/>
                <a:gd name="T22" fmla="*/ 76 w 112"/>
                <a:gd name="T23" fmla="*/ 0 h 108"/>
                <a:gd name="T24" fmla="*/ 76 w 112"/>
                <a:gd name="T25" fmla="*/ 36 h 108"/>
                <a:gd name="T26" fmla="*/ 112 w 112"/>
                <a:gd name="T27" fmla="*/ 36 h 108"/>
                <a:gd name="T28" fmla="*/ 112 w 112"/>
                <a:gd name="T29" fmla="*/ 102 h 108"/>
                <a:gd name="T30" fmla="*/ 106 w 112"/>
                <a:gd name="T31" fmla="*/ 108 h 108"/>
                <a:gd name="T32" fmla="*/ 84 w 112"/>
                <a:gd name="T33" fmla="*/ 0 h 108"/>
                <a:gd name="T34" fmla="*/ 85 w 112"/>
                <a:gd name="T35" fmla="*/ 0 h 108"/>
                <a:gd name="T36" fmla="*/ 111 w 112"/>
                <a:gd name="T37" fmla="*/ 28 h 108"/>
                <a:gd name="T38" fmla="*/ 84 w 112"/>
                <a:gd name="T39" fmla="*/ 28 h 108"/>
                <a:gd name="T40" fmla="*/ 84 w 112"/>
                <a:gd name="T41" fmla="*/ 0 h 108"/>
                <a:gd name="T42" fmla="*/ 16 w 112"/>
                <a:gd name="T43" fmla="*/ 56 h 108"/>
                <a:gd name="T44" fmla="*/ 32 w 112"/>
                <a:gd name="T45" fmla="*/ 56 h 108"/>
                <a:gd name="T46" fmla="*/ 32 w 112"/>
                <a:gd name="T47" fmla="*/ 72 h 108"/>
                <a:gd name="T48" fmla="*/ 48 w 112"/>
                <a:gd name="T49" fmla="*/ 72 h 108"/>
                <a:gd name="T50" fmla="*/ 48 w 112"/>
                <a:gd name="T51" fmla="*/ 88 h 108"/>
                <a:gd name="T52" fmla="*/ 32 w 112"/>
                <a:gd name="T53" fmla="*/ 88 h 108"/>
                <a:gd name="T54" fmla="*/ 32 w 112"/>
                <a:gd name="T55" fmla="*/ 104 h 108"/>
                <a:gd name="T56" fmla="*/ 16 w 112"/>
                <a:gd name="T57" fmla="*/ 104 h 108"/>
                <a:gd name="T58" fmla="*/ 16 w 112"/>
                <a:gd name="T59" fmla="*/ 88 h 108"/>
                <a:gd name="T60" fmla="*/ 0 w 112"/>
                <a:gd name="T61" fmla="*/ 88 h 108"/>
                <a:gd name="T62" fmla="*/ 0 w 112"/>
                <a:gd name="T63" fmla="*/ 72 h 108"/>
                <a:gd name="T64" fmla="*/ 16 w 112"/>
                <a:gd name="T65" fmla="*/ 72 h 108"/>
                <a:gd name="T66" fmla="*/ 16 w 112"/>
                <a:gd name="T67" fmla="*/ 5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108">
                  <a:moveTo>
                    <a:pt x="106" y="108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4"/>
                    <a:pt x="20" y="0"/>
                    <a:pt x="22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2" y="104"/>
                    <a:pt x="108" y="108"/>
                    <a:pt x="106" y="108"/>
                  </a:cubicBezTo>
                  <a:close/>
                  <a:moveTo>
                    <a:pt x="84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84" y="28"/>
                    <a:pt x="84" y="28"/>
                    <a:pt x="84" y="28"/>
                  </a:cubicBezTo>
                  <a:lnTo>
                    <a:pt x="84" y="0"/>
                  </a:lnTo>
                  <a:close/>
                  <a:moveTo>
                    <a:pt x="16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6" y="72"/>
                    <a:pt x="16" y="72"/>
                    <a:pt x="16" y="72"/>
                  </a:cubicBezTo>
                  <a:lnTo>
                    <a:pt x="16" y="56"/>
                  </a:lnTo>
                  <a:close/>
                </a:path>
              </a:pathLst>
            </a:custGeom>
            <a:solidFill>
              <a:srgbClr val="EAD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FD86519-F018-41D7-AA5F-0EA2F0E0680F}"/>
                </a:ext>
              </a:extLst>
            </p:cNvPr>
            <p:cNvGrpSpPr/>
            <p:nvPr/>
          </p:nvGrpSpPr>
          <p:grpSpPr>
            <a:xfrm>
              <a:off x="4760189" y="3464049"/>
              <a:ext cx="1684202" cy="579866"/>
              <a:chOff x="442347" y="5411356"/>
              <a:chExt cx="1889859" cy="57986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7718ACD-6F38-4D22-ABEA-F19855169E43}"/>
                  </a:ext>
                </a:extLst>
              </p:cNvPr>
              <p:cNvSpPr txBox="1"/>
              <p:nvPr/>
            </p:nvSpPr>
            <p:spPr>
              <a:xfrm>
                <a:off x="499661" y="5411356"/>
                <a:ext cx="1775231" cy="33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20000"/>
                  </a:lnSpc>
                  <a:defRPr/>
                </a:pPr>
                <a:r>
                  <a:rPr lang="en-US" altLang="ko-KR" sz="1100" b="1" dirty="0" err="1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Verdana" panose="020B0604030504040204" pitchFamily="34" charset="0"/>
                  </a:rPr>
                  <a:t>maxdepth</a:t>
                </a:r>
                <a:endParaRPr lang="en-US" altLang="ko-KR" sz="11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8F91A24-49F8-4191-94D7-B12DAADF7BF1}"/>
                  </a:ext>
                </a:extLst>
              </p:cNvPr>
              <p:cNvSpPr/>
              <p:nvPr/>
            </p:nvSpPr>
            <p:spPr>
              <a:xfrm>
                <a:off x="442347" y="5663808"/>
                <a:ext cx="1889859" cy="327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트리의 </a:t>
                </a:r>
                <a:r>
                  <a:rPr lang="ko-KR" altLang="en-US" sz="10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최대 깊이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C8A201-C59A-4185-87C0-11A4832E21C7}"/>
              </a:ext>
            </a:extLst>
          </p:cNvPr>
          <p:cNvGrpSpPr/>
          <p:nvPr/>
        </p:nvGrpSpPr>
        <p:grpSpPr>
          <a:xfrm>
            <a:off x="5494479" y="1772817"/>
            <a:ext cx="1499165" cy="2664295"/>
            <a:chOff x="6745243" y="2526437"/>
            <a:chExt cx="1848429" cy="317938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A607A44-D257-40A8-94B5-6E48249B8187}"/>
                </a:ext>
              </a:extLst>
            </p:cNvPr>
            <p:cNvSpPr/>
            <p:nvPr/>
          </p:nvSpPr>
          <p:spPr>
            <a:xfrm>
              <a:off x="6745243" y="2526437"/>
              <a:ext cx="1848429" cy="3179385"/>
            </a:xfrm>
            <a:prstGeom prst="rect">
              <a:avLst/>
            </a:prstGeom>
            <a:noFill/>
            <a:ln w="19050">
              <a:solidFill>
                <a:srgbClr val="9CAF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D340840-2165-4375-A81A-9582F170CD9A}"/>
                </a:ext>
              </a:extLst>
            </p:cNvPr>
            <p:cNvSpPr/>
            <p:nvPr/>
          </p:nvSpPr>
          <p:spPr>
            <a:xfrm>
              <a:off x="6843563" y="5275796"/>
              <a:ext cx="1651789" cy="299727"/>
            </a:xfrm>
            <a:prstGeom prst="rect">
              <a:avLst/>
            </a:prstGeom>
            <a:solidFill>
              <a:srgbClr val="9CA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3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rPr>
                <a:t>트리 모양 지정</a:t>
              </a:r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B776589A-56AE-440A-A478-CE6F41026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9498" y="2803930"/>
              <a:ext cx="404175" cy="418288"/>
            </a:xfrm>
            <a:custGeom>
              <a:avLst/>
              <a:gdLst>
                <a:gd name="T0" fmla="*/ 115 w 115"/>
                <a:gd name="T1" fmla="*/ 60 h 119"/>
                <a:gd name="T2" fmla="*/ 110 w 115"/>
                <a:gd name="T3" fmla="*/ 87 h 119"/>
                <a:gd name="T4" fmla="*/ 58 w 115"/>
                <a:gd name="T5" fmla="*/ 119 h 119"/>
                <a:gd name="T6" fmla="*/ 7 w 115"/>
                <a:gd name="T7" fmla="*/ 87 h 119"/>
                <a:gd name="T8" fmla="*/ 0 w 115"/>
                <a:gd name="T9" fmla="*/ 60 h 119"/>
                <a:gd name="T10" fmla="*/ 7 w 115"/>
                <a:gd name="T11" fmla="*/ 31 h 119"/>
                <a:gd name="T12" fmla="*/ 57 w 115"/>
                <a:gd name="T13" fmla="*/ 0 h 119"/>
                <a:gd name="T14" fmla="*/ 110 w 115"/>
                <a:gd name="T15" fmla="*/ 31 h 119"/>
                <a:gd name="T16" fmla="*/ 98 w 115"/>
                <a:gd name="T17" fmla="*/ 55 h 119"/>
                <a:gd name="T18" fmla="*/ 101 w 115"/>
                <a:gd name="T19" fmla="*/ 39 h 119"/>
                <a:gd name="T20" fmla="*/ 98 w 115"/>
                <a:gd name="T21" fmla="*/ 55 h 119"/>
                <a:gd name="T22" fmla="*/ 101 w 115"/>
                <a:gd name="T23" fmla="*/ 79 h 119"/>
                <a:gd name="T24" fmla="*/ 98 w 115"/>
                <a:gd name="T25" fmla="*/ 63 h 119"/>
                <a:gd name="T26" fmla="*/ 97 w 115"/>
                <a:gd name="T27" fmla="*/ 87 h 119"/>
                <a:gd name="T28" fmla="*/ 89 w 115"/>
                <a:gd name="T29" fmla="*/ 97 h 119"/>
                <a:gd name="T30" fmla="*/ 71 w 115"/>
                <a:gd name="T31" fmla="*/ 12 h 119"/>
                <a:gd name="T32" fmla="*/ 75 w 115"/>
                <a:gd name="T33" fmla="*/ 31 h 119"/>
                <a:gd name="T34" fmla="*/ 69 w 115"/>
                <a:gd name="T35" fmla="*/ 12 h 119"/>
                <a:gd name="T36" fmla="*/ 32 w 115"/>
                <a:gd name="T37" fmla="*/ 31 h 119"/>
                <a:gd name="T38" fmla="*/ 53 w 115"/>
                <a:gd name="T39" fmla="*/ 10 h 119"/>
                <a:gd name="T40" fmla="*/ 47 w 115"/>
                <a:gd name="T41" fmla="*/ 11 h 119"/>
                <a:gd name="T42" fmla="*/ 84 w 115"/>
                <a:gd name="T43" fmla="*/ 87 h 119"/>
                <a:gd name="T44" fmla="*/ 68 w 115"/>
                <a:gd name="T45" fmla="*/ 108 h 119"/>
                <a:gd name="T46" fmla="*/ 76 w 115"/>
                <a:gd name="T47" fmla="*/ 104 h 119"/>
                <a:gd name="T48" fmla="*/ 87 w 115"/>
                <a:gd name="T49" fmla="*/ 79 h 119"/>
                <a:gd name="T50" fmla="*/ 80 w 115"/>
                <a:gd name="T51" fmla="*/ 63 h 119"/>
                <a:gd name="T52" fmla="*/ 87 w 115"/>
                <a:gd name="T53" fmla="*/ 79 h 119"/>
                <a:gd name="T54" fmla="*/ 46 w 115"/>
                <a:gd name="T55" fmla="*/ 55 h 119"/>
                <a:gd name="T56" fmla="*/ 70 w 115"/>
                <a:gd name="T57" fmla="*/ 39 h 119"/>
                <a:gd name="T58" fmla="*/ 67 w 115"/>
                <a:gd name="T59" fmla="*/ 31 h 119"/>
                <a:gd name="T60" fmla="*/ 50 w 115"/>
                <a:gd name="T61" fmla="*/ 31 h 119"/>
                <a:gd name="T62" fmla="*/ 69 w 115"/>
                <a:gd name="T63" fmla="*/ 79 h 119"/>
                <a:gd name="T64" fmla="*/ 45 w 115"/>
                <a:gd name="T65" fmla="*/ 63 h 119"/>
                <a:gd name="T66" fmla="*/ 69 w 115"/>
                <a:gd name="T67" fmla="*/ 79 h 119"/>
                <a:gd name="T68" fmla="*/ 58 w 115"/>
                <a:gd name="T69" fmla="*/ 109 h 119"/>
                <a:gd name="T70" fmla="*/ 50 w 115"/>
                <a:gd name="T71" fmla="*/ 87 h 119"/>
                <a:gd name="T72" fmla="*/ 32 w 115"/>
                <a:gd name="T73" fmla="*/ 87 h 119"/>
                <a:gd name="T74" fmla="*/ 36 w 115"/>
                <a:gd name="T75" fmla="*/ 104 h 119"/>
                <a:gd name="T76" fmla="*/ 41 w 115"/>
                <a:gd name="T77" fmla="*/ 87 h 119"/>
                <a:gd name="T78" fmla="*/ 37 w 115"/>
                <a:gd name="T79" fmla="*/ 63 h 119"/>
                <a:gd name="T80" fmla="*/ 29 w 115"/>
                <a:gd name="T81" fmla="*/ 79 h 119"/>
                <a:gd name="T82" fmla="*/ 37 w 115"/>
                <a:gd name="T83" fmla="*/ 55 h 119"/>
                <a:gd name="T84" fmla="*/ 29 w 115"/>
                <a:gd name="T85" fmla="*/ 39 h 119"/>
                <a:gd name="T86" fmla="*/ 37 w 115"/>
                <a:gd name="T87" fmla="*/ 55 h 119"/>
                <a:gd name="T88" fmla="*/ 80 w 115"/>
                <a:gd name="T89" fmla="*/ 55 h 119"/>
                <a:gd name="T90" fmla="*/ 87 w 115"/>
                <a:gd name="T91" fmla="*/ 39 h 119"/>
                <a:gd name="T92" fmla="*/ 28 w 115"/>
                <a:gd name="T93" fmla="*/ 99 h 119"/>
                <a:gd name="T94" fmla="*/ 18 w 115"/>
                <a:gd name="T95" fmla="*/ 87 h 119"/>
                <a:gd name="T96" fmla="*/ 18 w 115"/>
                <a:gd name="T97" fmla="*/ 55 h 119"/>
                <a:gd name="T98" fmla="*/ 14 w 115"/>
                <a:gd name="T99" fmla="*/ 39 h 119"/>
                <a:gd name="T100" fmla="*/ 18 w 115"/>
                <a:gd name="T101" fmla="*/ 55 h 119"/>
                <a:gd name="T102" fmla="*/ 13 w 115"/>
                <a:gd name="T103" fmla="*/ 79 h 119"/>
                <a:gd name="T104" fmla="*/ 17 w 115"/>
                <a:gd name="T105" fmla="*/ 63 h 119"/>
                <a:gd name="T106" fmla="*/ 18 w 115"/>
                <a:gd name="T107" fmla="*/ 31 h 119"/>
                <a:gd name="T108" fmla="*/ 34 w 115"/>
                <a:gd name="T109" fmla="*/ 17 h 119"/>
                <a:gd name="T110" fmla="*/ 82 w 115"/>
                <a:gd name="T111" fmla="*/ 18 h 119"/>
                <a:gd name="T112" fmla="*/ 96 w 115"/>
                <a:gd name="T113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" h="119">
                  <a:moveTo>
                    <a:pt x="110" y="37"/>
                  </a:moveTo>
                  <a:cubicBezTo>
                    <a:pt x="113" y="44"/>
                    <a:pt x="115" y="52"/>
                    <a:pt x="115" y="60"/>
                  </a:cubicBezTo>
                  <a:cubicBezTo>
                    <a:pt x="115" y="68"/>
                    <a:pt x="113" y="76"/>
                    <a:pt x="110" y="82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99" y="106"/>
                    <a:pt x="80" y="119"/>
                    <a:pt x="58" y="119"/>
                  </a:cubicBezTo>
                  <a:cubicBezTo>
                    <a:pt x="36" y="119"/>
                    <a:pt x="16" y="106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3" y="79"/>
                    <a:pt x="0" y="70"/>
                    <a:pt x="0" y="60"/>
                  </a:cubicBezTo>
                  <a:cubicBezTo>
                    <a:pt x="0" y="50"/>
                    <a:pt x="3" y="40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7" y="13"/>
                    <a:pt x="36" y="0"/>
                    <a:pt x="57" y="0"/>
                  </a:cubicBezTo>
                  <a:cubicBezTo>
                    <a:pt x="79" y="0"/>
                    <a:pt x="98" y="13"/>
                    <a:pt x="108" y="31"/>
                  </a:cubicBezTo>
                  <a:cubicBezTo>
                    <a:pt x="110" y="31"/>
                    <a:pt x="110" y="31"/>
                    <a:pt x="110" y="31"/>
                  </a:cubicBezTo>
                  <a:lnTo>
                    <a:pt x="110" y="37"/>
                  </a:lnTo>
                  <a:close/>
                  <a:moveTo>
                    <a:pt x="98" y="55"/>
                  </a:moveTo>
                  <a:cubicBezTo>
                    <a:pt x="105" y="55"/>
                    <a:pt x="105" y="55"/>
                    <a:pt x="105" y="55"/>
                  </a:cubicBezTo>
                  <a:cubicBezTo>
                    <a:pt x="104" y="50"/>
                    <a:pt x="103" y="44"/>
                    <a:pt x="101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7" y="44"/>
                    <a:pt x="98" y="49"/>
                    <a:pt x="98" y="55"/>
                  </a:cubicBezTo>
                  <a:close/>
                  <a:moveTo>
                    <a:pt x="96" y="79"/>
                  </a:moveTo>
                  <a:cubicBezTo>
                    <a:pt x="101" y="79"/>
                    <a:pt x="101" y="79"/>
                    <a:pt x="101" y="79"/>
                  </a:cubicBezTo>
                  <a:cubicBezTo>
                    <a:pt x="103" y="74"/>
                    <a:pt x="104" y="69"/>
                    <a:pt x="105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8"/>
                    <a:pt x="97" y="74"/>
                    <a:pt x="96" y="79"/>
                  </a:cubicBezTo>
                  <a:close/>
                  <a:moveTo>
                    <a:pt x="97" y="87"/>
                  </a:moveTo>
                  <a:cubicBezTo>
                    <a:pt x="93" y="87"/>
                    <a:pt x="93" y="87"/>
                    <a:pt x="93" y="87"/>
                  </a:cubicBezTo>
                  <a:cubicBezTo>
                    <a:pt x="92" y="90"/>
                    <a:pt x="91" y="94"/>
                    <a:pt x="89" y="97"/>
                  </a:cubicBezTo>
                  <a:cubicBezTo>
                    <a:pt x="92" y="94"/>
                    <a:pt x="95" y="91"/>
                    <a:pt x="97" y="87"/>
                  </a:cubicBezTo>
                  <a:close/>
                  <a:moveTo>
                    <a:pt x="71" y="12"/>
                  </a:moveTo>
                  <a:cubicBezTo>
                    <a:pt x="68" y="11"/>
                    <a:pt x="66" y="11"/>
                    <a:pt x="64" y="10"/>
                  </a:cubicBezTo>
                  <a:cubicBezTo>
                    <a:pt x="67" y="14"/>
                    <a:pt x="72" y="22"/>
                    <a:pt x="75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0" y="24"/>
                    <a:pt x="76" y="18"/>
                    <a:pt x="69" y="12"/>
                  </a:cubicBezTo>
                  <a:lnTo>
                    <a:pt x="71" y="12"/>
                  </a:lnTo>
                  <a:close/>
                  <a:moveTo>
                    <a:pt x="3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5" y="22"/>
                    <a:pt x="50" y="14"/>
                    <a:pt x="53" y="10"/>
                  </a:cubicBezTo>
                  <a:cubicBezTo>
                    <a:pt x="50" y="10"/>
                    <a:pt x="48" y="11"/>
                    <a:pt x="46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0" y="18"/>
                    <a:pt x="35" y="24"/>
                    <a:pt x="32" y="31"/>
                  </a:cubicBezTo>
                  <a:close/>
                  <a:moveTo>
                    <a:pt x="84" y="87"/>
                  </a:moveTo>
                  <a:cubicBezTo>
                    <a:pt x="76" y="87"/>
                    <a:pt x="76" y="87"/>
                    <a:pt x="76" y="87"/>
                  </a:cubicBezTo>
                  <a:cubicBezTo>
                    <a:pt x="74" y="94"/>
                    <a:pt x="72" y="101"/>
                    <a:pt x="68" y="108"/>
                  </a:cubicBezTo>
                  <a:cubicBezTo>
                    <a:pt x="72" y="107"/>
                    <a:pt x="75" y="106"/>
                    <a:pt x="78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6" y="104"/>
                    <a:pt x="80" y="98"/>
                    <a:pt x="84" y="87"/>
                  </a:cubicBezTo>
                  <a:close/>
                  <a:moveTo>
                    <a:pt x="87" y="79"/>
                  </a:moveTo>
                  <a:cubicBezTo>
                    <a:pt x="88" y="74"/>
                    <a:pt x="89" y="69"/>
                    <a:pt x="90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8"/>
                    <a:pt x="79" y="74"/>
                    <a:pt x="78" y="79"/>
                  </a:cubicBezTo>
                  <a:lnTo>
                    <a:pt x="87" y="79"/>
                  </a:lnTo>
                  <a:close/>
                  <a:moveTo>
                    <a:pt x="48" y="39"/>
                  </a:moveTo>
                  <a:cubicBezTo>
                    <a:pt x="46" y="45"/>
                    <a:pt x="46" y="50"/>
                    <a:pt x="4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0"/>
                    <a:pt x="71" y="45"/>
                    <a:pt x="70" y="39"/>
                  </a:cubicBezTo>
                  <a:lnTo>
                    <a:pt x="48" y="39"/>
                  </a:lnTo>
                  <a:close/>
                  <a:moveTo>
                    <a:pt x="67" y="31"/>
                  </a:moveTo>
                  <a:cubicBezTo>
                    <a:pt x="65" y="26"/>
                    <a:pt x="62" y="20"/>
                    <a:pt x="58" y="14"/>
                  </a:cubicBezTo>
                  <a:cubicBezTo>
                    <a:pt x="54" y="20"/>
                    <a:pt x="52" y="26"/>
                    <a:pt x="50" y="31"/>
                  </a:cubicBezTo>
                  <a:lnTo>
                    <a:pt x="67" y="31"/>
                  </a:lnTo>
                  <a:close/>
                  <a:moveTo>
                    <a:pt x="69" y="79"/>
                  </a:moveTo>
                  <a:cubicBezTo>
                    <a:pt x="70" y="74"/>
                    <a:pt x="71" y="69"/>
                    <a:pt x="71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9"/>
                    <a:pt x="46" y="74"/>
                    <a:pt x="48" y="79"/>
                  </a:cubicBezTo>
                  <a:lnTo>
                    <a:pt x="69" y="79"/>
                  </a:lnTo>
                  <a:close/>
                  <a:moveTo>
                    <a:pt x="50" y="87"/>
                  </a:moveTo>
                  <a:cubicBezTo>
                    <a:pt x="53" y="98"/>
                    <a:pt x="57" y="106"/>
                    <a:pt x="58" y="109"/>
                  </a:cubicBezTo>
                  <a:cubicBezTo>
                    <a:pt x="60" y="106"/>
                    <a:pt x="64" y="98"/>
                    <a:pt x="67" y="87"/>
                  </a:cubicBezTo>
                  <a:lnTo>
                    <a:pt x="50" y="87"/>
                  </a:lnTo>
                  <a:close/>
                  <a:moveTo>
                    <a:pt x="41" y="87"/>
                  </a:moveTo>
                  <a:cubicBezTo>
                    <a:pt x="32" y="87"/>
                    <a:pt x="32" y="87"/>
                    <a:pt x="32" y="87"/>
                  </a:cubicBezTo>
                  <a:cubicBezTo>
                    <a:pt x="36" y="97"/>
                    <a:pt x="40" y="104"/>
                    <a:pt x="40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40" y="106"/>
                    <a:pt x="44" y="108"/>
                    <a:pt x="49" y="108"/>
                  </a:cubicBezTo>
                  <a:cubicBezTo>
                    <a:pt x="46" y="101"/>
                    <a:pt x="43" y="94"/>
                    <a:pt x="41" y="87"/>
                  </a:cubicBezTo>
                  <a:close/>
                  <a:moveTo>
                    <a:pt x="39" y="79"/>
                  </a:moveTo>
                  <a:cubicBezTo>
                    <a:pt x="38" y="74"/>
                    <a:pt x="37" y="68"/>
                    <a:pt x="37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9"/>
                    <a:pt x="28" y="74"/>
                    <a:pt x="29" y="79"/>
                  </a:cubicBezTo>
                  <a:lnTo>
                    <a:pt x="39" y="79"/>
                  </a:lnTo>
                  <a:close/>
                  <a:moveTo>
                    <a:pt x="37" y="55"/>
                  </a:moveTo>
                  <a:cubicBezTo>
                    <a:pt x="37" y="49"/>
                    <a:pt x="38" y="44"/>
                    <a:pt x="3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7" y="45"/>
                    <a:pt x="26" y="50"/>
                    <a:pt x="26" y="55"/>
                  </a:cubicBezTo>
                  <a:lnTo>
                    <a:pt x="37" y="55"/>
                  </a:lnTo>
                  <a:close/>
                  <a:moveTo>
                    <a:pt x="78" y="39"/>
                  </a:moveTo>
                  <a:cubicBezTo>
                    <a:pt x="79" y="44"/>
                    <a:pt x="80" y="49"/>
                    <a:pt x="8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0"/>
                    <a:pt x="89" y="45"/>
                    <a:pt x="87" y="39"/>
                  </a:cubicBezTo>
                  <a:lnTo>
                    <a:pt x="78" y="39"/>
                  </a:lnTo>
                  <a:close/>
                  <a:moveTo>
                    <a:pt x="28" y="99"/>
                  </a:moveTo>
                  <a:cubicBezTo>
                    <a:pt x="26" y="95"/>
                    <a:pt x="24" y="91"/>
                    <a:pt x="23" y="87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20" y="92"/>
                    <a:pt x="24" y="96"/>
                    <a:pt x="28" y="99"/>
                  </a:cubicBezTo>
                  <a:close/>
                  <a:moveTo>
                    <a:pt x="18" y="55"/>
                  </a:moveTo>
                  <a:cubicBezTo>
                    <a:pt x="18" y="49"/>
                    <a:pt x="19" y="44"/>
                    <a:pt x="21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44"/>
                    <a:pt x="10" y="50"/>
                    <a:pt x="10" y="55"/>
                  </a:cubicBezTo>
                  <a:lnTo>
                    <a:pt x="18" y="55"/>
                  </a:lnTo>
                  <a:close/>
                  <a:moveTo>
                    <a:pt x="10" y="63"/>
                  </a:moveTo>
                  <a:cubicBezTo>
                    <a:pt x="10" y="69"/>
                    <a:pt x="11" y="74"/>
                    <a:pt x="13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8" y="74"/>
                    <a:pt x="18" y="68"/>
                    <a:pt x="17" y="63"/>
                  </a:cubicBezTo>
                  <a:lnTo>
                    <a:pt x="10" y="63"/>
                  </a:lnTo>
                  <a:close/>
                  <a:moveTo>
                    <a:pt x="18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7" y="25"/>
                    <a:pt x="30" y="20"/>
                    <a:pt x="34" y="17"/>
                  </a:cubicBezTo>
                  <a:cubicBezTo>
                    <a:pt x="27" y="20"/>
                    <a:pt x="22" y="25"/>
                    <a:pt x="18" y="31"/>
                  </a:cubicBezTo>
                  <a:close/>
                  <a:moveTo>
                    <a:pt x="82" y="18"/>
                  </a:moveTo>
                  <a:cubicBezTo>
                    <a:pt x="85" y="21"/>
                    <a:pt x="89" y="25"/>
                    <a:pt x="92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3" y="26"/>
                    <a:pt x="88" y="21"/>
                    <a:pt x="82" y="18"/>
                  </a:cubicBezTo>
                  <a:close/>
                </a:path>
              </a:pathLst>
            </a:custGeom>
            <a:solidFill>
              <a:srgbClr val="9CA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D3F79BF-E3A3-4E12-9C6D-8CBE9A05A352}"/>
                </a:ext>
              </a:extLst>
            </p:cNvPr>
            <p:cNvGrpSpPr/>
            <p:nvPr/>
          </p:nvGrpSpPr>
          <p:grpSpPr>
            <a:xfrm>
              <a:off x="6827356" y="3464049"/>
              <a:ext cx="1684202" cy="580862"/>
              <a:chOff x="442347" y="5411356"/>
              <a:chExt cx="1889859" cy="58086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F123DB9-8975-41F7-B405-C4E3E133535B}"/>
                  </a:ext>
                </a:extLst>
              </p:cNvPr>
              <p:cNvSpPr txBox="1"/>
              <p:nvPr/>
            </p:nvSpPr>
            <p:spPr>
              <a:xfrm>
                <a:off x="499661" y="5411356"/>
                <a:ext cx="1775231" cy="33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20000"/>
                  </a:lnSpc>
                  <a:defRPr/>
                </a:pPr>
                <a:r>
                  <a:rPr lang="en-US" altLang="ko-KR" sz="11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Verdana" panose="020B0604030504040204" pitchFamily="34" charset="0"/>
                  </a:rPr>
                  <a:t>method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8397D47-6C15-42D5-AB88-1DC522024810}"/>
                  </a:ext>
                </a:extLst>
              </p:cNvPr>
              <p:cNvSpPr/>
              <p:nvPr/>
            </p:nvSpPr>
            <p:spPr>
              <a:xfrm>
                <a:off x="442347" y="5663809"/>
                <a:ext cx="1889859" cy="328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트리의 모양 지정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51357B0-E648-44FF-89C1-E5FA7F938799}"/>
              </a:ext>
            </a:extLst>
          </p:cNvPr>
          <p:cNvGrpSpPr/>
          <p:nvPr/>
        </p:nvGrpSpPr>
        <p:grpSpPr>
          <a:xfrm>
            <a:off x="7177291" y="1772817"/>
            <a:ext cx="1499165" cy="2664295"/>
            <a:chOff x="557770" y="2526437"/>
            <a:chExt cx="1848429" cy="317938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B5E6CBE-823B-428A-9701-DC5F96FEDAC1}"/>
                </a:ext>
              </a:extLst>
            </p:cNvPr>
            <p:cNvSpPr/>
            <p:nvPr/>
          </p:nvSpPr>
          <p:spPr>
            <a:xfrm>
              <a:off x="557770" y="2526437"/>
              <a:ext cx="1848429" cy="317938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9F83A3B-E822-458E-9373-179C71D936DB}"/>
                </a:ext>
              </a:extLst>
            </p:cNvPr>
            <p:cNvSpPr/>
            <p:nvPr/>
          </p:nvSpPr>
          <p:spPr>
            <a:xfrm>
              <a:off x="656090" y="5275796"/>
              <a:ext cx="1651789" cy="299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3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Verdana" panose="020B0604030504040204" pitchFamily="34" charset="0"/>
                </a:rPr>
                <a:t>복잡도 제어</a:t>
              </a: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2D4197FC-E15A-4EB1-8622-05577E4E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1483" y="2797597"/>
              <a:ext cx="441865" cy="430954"/>
            </a:xfrm>
            <a:custGeom>
              <a:avLst/>
              <a:gdLst>
                <a:gd name="T0" fmla="*/ 47 w 88"/>
                <a:gd name="T1" fmla="*/ 32 h 86"/>
                <a:gd name="T2" fmla="*/ 43 w 88"/>
                <a:gd name="T3" fmla="*/ 28 h 86"/>
                <a:gd name="T4" fmla="*/ 55 w 88"/>
                <a:gd name="T5" fmla="*/ 16 h 86"/>
                <a:gd name="T6" fmla="*/ 72 w 88"/>
                <a:gd name="T7" fmla="*/ 33 h 86"/>
                <a:gd name="T8" fmla="*/ 60 w 88"/>
                <a:gd name="T9" fmla="*/ 45 h 86"/>
                <a:gd name="T10" fmla="*/ 51 w 88"/>
                <a:gd name="T11" fmla="*/ 36 h 86"/>
                <a:gd name="T12" fmla="*/ 57 w 88"/>
                <a:gd name="T13" fmla="*/ 30 h 86"/>
                <a:gd name="T14" fmla="*/ 57 w 88"/>
                <a:gd name="T15" fmla="*/ 26 h 86"/>
                <a:gd name="T16" fmla="*/ 53 w 88"/>
                <a:gd name="T17" fmla="*/ 26 h 86"/>
                <a:gd name="T18" fmla="*/ 47 w 88"/>
                <a:gd name="T19" fmla="*/ 32 h 86"/>
                <a:gd name="T20" fmla="*/ 21 w 88"/>
                <a:gd name="T21" fmla="*/ 66 h 86"/>
                <a:gd name="T22" fmla="*/ 17 w 88"/>
                <a:gd name="T23" fmla="*/ 66 h 86"/>
                <a:gd name="T24" fmla="*/ 17 w 88"/>
                <a:gd name="T25" fmla="*/ 62 h 86"/>
                <a:gd name="T26" fmla="*/ 33 w 88"/>
                <a:gd name="T27" fmla="*/ 47 h 86"/>
                <a:gd name="T28" fmla="*/ 28 w 88"/>
                <a:gd name="T29" fmla="*/ 42 h 86"/>
                <a:gd name="T30" fmla="*/ 9 w 88"/>
                <a:gd name="T31" fmla="*/ 62 h 86"/>
                <a:gd name="T32" fmla="*/ 2 w 88"/>
                <a:gd name="T33" fmla="*/ 85 h 86"/>
                <a:gd name="T34" fmla="*/ 26 w 88"/>
                <a:gd name="T35" fmla="*/ 79 h 86"/>
                <a:gd name="T36" fmla="*/ 45 w 88"/>
                <a:gd name="T37" fmla="*/ 59 h 86"/>
                <a:gd name="T38" fmla="*/ 36 w 88"/>
                <a:gd name="T39" fmla="*/ 50 h 86"/>
                <a:gd name="T40" fmla="*/ 21 w 88"/>
                <a:gd name="T41" fmla="*/ 66 h 86"/>
                <a:gd name="T42" fmla="*/ 88 w 88"/>
                <a:gd name="T43" fmla="*/ 17 h 86"/>
                <a:gd name="T44" fmla="*/ 71 w 88"/>
                <a:gd name="T45" fmla="*/ 0 h 86"/>
                <a:gd name="T46" fmla="*/ 59 w 88"/>
                <a:gd name="T47" fmla="*/ 11 h 86"/>
                <a:gd name="T48" fmla="*/ 76 w 88"/>
                <a:gd name="T49" fmla="*/ 28 h 86"/>
                <a:gd name="T50" fmla="*/ 88 w 88"/>
                <a:gd name="T51" fmla="*/ 17 h 86"/>
                <a:gd name="T52" fmla="*/ 67 w 88"/>
                <a:gd name="T53" fmla="*/ 50 h 86"/>
                <a:gd name="T54" fmla="*/ 62 w 88"/>
                <a:gd name="T55" fmla="*/ 51 h 86"/>
                <a:gd name="T56" fmla="*/ 35 w 88"/>
                <a:gd name="T57" fmla="*/ 24 h 86"/>
                <a:gd name="T58" fmla="*/ 36 w 88"/>
                <a:gd name="T59" fmla="*/ 18 h 86"/>
                <a:gd name="T60" fmla="*/ 18 w 88"/>
                <a:gd name="T61" fmla="*/ 0 h 86"/>
                <a:gd name="T62" fmla="*/ 18 w 88"/>
                <a:gd name="T63" fmla="*/ 0 h 86"/>
                <a:gd name="T64" fmla="*/ 19 w 88"/>
                <a:gd name="T65" fmla="*/ 5 h 86"/>
                <a:gd name="T66" fmla="*/ 25 w 88"/>
                <a:gd name="T67" fmla="*/ 14 h 86"/>
                <a:gd name="T68" fmla="*/ 15 w 88"/>
                <a:gd name="T69" fmla="*/ 25 h 86"/>
                <a:gd name="T70" fmla="*/ 5 w 88"/>
                <a:gd name="T71" fmla="*/ 16 h 86"/>
                <a:gd name="T72" fmla="*/ 1 w 88"/>
                <a:gd name="T73" fmla="*/ 13 h 86"/>
                <a:gd name="T74" fmla="*/ 0 w 88"/>
                <a:gd name="T75" fmla="*/ 18 h 86"/>
                <a:gd name="T76" fmla="*/ 19 w 88"/>
                <a:gd name="T77" fmla="*/ 36 h 86"/>
                <a:gd name="T78" fmla="*/ 23 w 88"/>
                <a:gd name="T79" fmla="*/ 35 h 86"/>
                <a:gd name="T80" fmla="*/ 50 w 88"/>
                <a:gd name="T81" fmla="*/ 61 h 86"/>
                <a:gd name="T82" fmla="*/ 49 w 88"/>
                <a:gd name="T83" fmla="*/ 68 h 86"/>
                <a:gd name="T84" fmla="*/ 67 w 88"/>
                <a:gd name="T85" fmla="*/ 86 h 86"/>
                <a:gd name="T86" fmla="*/ 67 w 88"/>
                <a:gd name="T87" fmla="*/ 86 h 86"/>
                <a:gd name="T88" fmla="*/ 66 w 88"/>
                <a:gd name="T89" fmla="*/ 81 h 86"/>
                <a:gd name="T90" fmla="*/ 60 w 88"/>
                <a:gd name="T91" fmla="*/ 72 h 86"/>
                <a:gd name="T92" fmla="*/ 70 w 88"/>
                <a:gd name="T93" fmla="*/ 61 h 86"/>
                <a:gd name="T94" fmla="*/ 81 w 88"/>
                <a:gd name="T95" fmla="*/ 70 h 86"/>
                <a:gd name="T96" fmla="*/ 84 w 88"/>
                <a:gd name="T97" fmla="*/ 73 h 86"/>
                <a:gd name="T98" fmla="*/ 85 w 88"/>
                <a:gd name="T99" fmla="*/ 68 h 86"/>
                <a:gd name="T100" fmla="*/ 67 w 88"/>
                <a:gd name="T101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" h="86">
                  <a:moveTo>
                    <a:pt x="47" y="32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7"/>
                    <a:pt x="57" y="26"/>
                  </a:cubicBezTo>
                  <a:cubicBezTo>
                    <a:pt x="56" y="25"/>
                    <a:pt x="54" y="25"/>
                    <a:pt x="53" y="26"/>
                  </a:cubicBezTo>
                  <a:lnTo>
                    <a:pt x="47" y="32"/>
                  </a:lnTo>
                  <a:close/>
                  <a:moveTo>
                    <a:pt x="21" y="66"/>
                  </a:moveTo>
                  <a:cubicBezTo>
                    <a:pt x="20" y="67"/>
                    <a:pt x="18" y="67"/>
                    <a:pt x="17" y="66"/>
                  </a:cubicBezTo>
                  <a:cubicBezTo>
                    <a:pt x="16" y="65"/>
                    <a:pt x="16" y="63"/>
                    <a:pt x="17" y="6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36" y="50"/>
                    <a:pt x="36" y="50"/>
                    <a:pt x="36" y="50"/>
                  </a:cubicBezTo>
                  <a:lnTo>
                    <a:pt x="21" y="66"/>
                  </a:lnTo>
                  <a:close/>
                  <a:moveTo>
                    <a:pt x="88" y="17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76" y="28"/>
                    <a:pt x="76" y="28"/>
                    <a:pt x="76" y="28"/>
                  </a:cubicBezTo>
                  <a:lnTo>
                    <a:pt x="88" y="17"/>
                  </a:lnTo>
                  <a:close/>
                  <a:moveTo>
                    <a:pt x="67" y="50"/>
                  </a:moveTo>
                  <a:cubicBezTo>
                    <a:pt x="65" y="50"/>
                    <a:pt x="64" y="51"/>
                    <a:pt x="62" y="5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2"/>
                    <a:pt x="36" y="20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6"/>
                    <a:pt x="25" y="10"/>
                    <a:pt x="25" y="14"/>
                  </a:cubicBezTo>
                  <a:cubicBezTo>
                    <a:pt x="25" y="20"/>
                    <a:pt x="21" y="24"/>
                    <a:pt x="15" y="25"/>
                  </a:cubicBezTo>
                  <a:cubicBezTo>
                    <a:pt x="10" y="25"/>
                    <a:pt x="5" y="21"/>
                    <a:pt x="5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1" y="28"/>
                    <a:pt x="9" y="36"/>
                    <a:pt x="19" y="36"/>
                  </a:cubicBezTo>
                  <a:cubicBezTo>
                    <a:pt x="20" y="36"/>
                    <a:pt x="22" y="35"/>
                    <a:pt x="23" y="35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9" y="64"/>
                    <a:pt x="49" y="66"/>
                    <a:pt x="49" y="68"/>
                  </a:cubicBezTo>
                  <a:cubicBezTo>
                    <a:pt x="49" y="78"/>
                    <a:pt x="5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2" y="80"/>
                    <a:pt x="60" y="76"/>
                    <a:pt x="60" y="72"/>
                  </a:cubicBezTo>
                  <a:cubicBezTo>
                    <a:pt x="60" y="66"/>
                    <a:pt x="64" y="62"/>
                    <a:pt x="70" y="61"/>
                  </a:cubicBezTo>
                  <a:cubicBezTo>
                    <a:pt x="75" y="61"/>
                    <a:pt x="80" y="65"/>
                    <a:pt x="81" y="7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4" y="72"/>
                    <a:pt x="85" y="70"/>
                    <a:pt x="85" y="68"/>
                  </a:cubicBezTo>
                  <a:cubicBezTo>
                    <a:pt x="85" y="58"/>
                    <a:pt x="76" y="50"/>
                    <a:pt x="67" y="5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D78A1BF-0B00-4F38-BC6B-C59019D0E859}"/>
                </a:ext>
              </a:extLst>
            </p:cNvPr>
            <p:cNvGrpSpPr/>
            <p:nvPr/>
          </p:nvGrpSpPr>
          <p:grpSpPr>
            <a:xfrm>
              <a:off x="640314" y="3464049"/>
              <a:ext cx="1684202" cy="1534793"/>
              <a:chOff x="442347" y="5411356"/>
              <a:chExt cx="1889859" cy="1534793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03E30F-7808-46C7-ABC0-913BEF0BD486}"/>
                  </a:ext>
                </a:extLst>
              </p:cNvPr>
              <p:cNvSpPr txBox="1"/>
              <p:nvPr/>
            </p:nvSpPr>
            <p:spPr>
              <a:xfrm>
                <a:off x="499661" y="5411356"/>
                <a:ext cx="1775231" cy="33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lnSpc>
                    <a:spcPct val="120000"/>
                  </a:lnSpc>
                  <a:defRPr/>
                </a:pPr>
                <a:r>
                  <a:rPr lang="en-US" altLang="ko-KR" sz="11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Verdana" panose="020B0604030504040204" pitchFamily="34" charset="0"/>
                  </a:rPr>
                  <a:t>cp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2912DC5B-D9F2-4572-90A7-5BE7EDAAA7FE}"/>
                  </a:ext>
                </a:extLst>
              </p:cNvPr>
              <p:cNvSpPr/>
              <p:nvPr/>
            </p:nvSpPr>
            <p:spPr>
              <a:xfrm>
                <a:off x="442347" y="5663808"/>
                <a:ext cx="1889859" cy="1282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복잡도를 제어하는 매개변수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트리의 높이를 지정한다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(0~1)</a:t>
                </a: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Cp = -1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 full tree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를 의미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.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3411CE2F-F7D9-473D-91EE-ED6432FF22E6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ADAE8E-1F3D-4124-9CCA-2973B45EA2AD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055B4F-4680-40E3-A251-7A1F82A7766B}"/>
              </a:ext>
            </a:extLst>
          </p:cNvPr>
          <p:cNvSpPr txBox="1"/>
          <p:nvPr/>
        </p:nvSpPr>
        <p:spPr>
          <a:xfrm>
            <a:off x="420032" y="779371"/>
            <a:ext cx="1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lang="en-US" altLang="ko-KR" sz="1600" b="1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94C378-9DB8-42B2-BEC4-39BF2CB8811C}"/>
              </a:ext>
            </a:extLst>
          </p:cNvPr>
          <p:cNvSpPr txBox="1"/>
          <p:nvPr/>
        </p:nvSpPr>
        <p:spPr>
          <a:xfrm>
            <a:off x="435645" y="1167276"/>
            <a:ext cx="197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파라미터에 대해 알아보자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80D25E-DAF3-4829-9AC8-F523C223CF99}"/>
              </a:ext>
            </a:extLst>
          </p:cNvPr>
          <p:cNvSpPr/>
          <p:nvPr/>
        </p:nvSpPr>
        <p:spPr>
          <a:xfrm>
            <a:off x="3961776" y="1294295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1734A0-3C5B-4D01-8137-F5E3E80ADF9B}"/>
              </a:ext>
            </a:extLst>
          </p:cNvPr>
          <p:cNvSpPr/>
          <p:nvPr/>
        </p:nvSpPr>
        <p:spPr>
          <a:xfrm>
            <a:off x="423040" y="263590"/>
            <a:ext cx="1322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rpart</a:t>
            </a:r>
            <a:r>
              <a:rPr lang="ko-KR" altLang="en-US" sz="1200" b="1" spc="-15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함수 파라미터</a:t>
            </a:r>
            <a:endParaRPr lang="ko-KR" altLang="en-US" sz="12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545B1372-DF86-41BB-ADF4-DBC2B31E4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918715"/>
              </p:ext>
            </p:extLst>
          </p:nvPr>
        </p:nvGraphicFramePr>
        <p:xfrm>
          <a:off x="558693" y="4631385"/>
          <a:ext cx="8136905" cy="1747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5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0933">
                  <a:extLst>
                    <a:ext uri="{9D8B030D-6E8A-4147-A177-3AD203B41FA5}">
                      <a16:colId xmlns:a16="http://schemas.microsoft.com/office/drawing/2014/main" val="2036683536"/>
                    </a:ext>
                  </a:extLst>
                </a:gridCol>
              </a:tblGrid>
              <a:tr h="3232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클수록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작을수록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3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minsplit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증가 </a:t>
                      </a:r>
                      <a:r>
                        <a:rPr lang="en-US" altLang="ko-KR" sz="1100" dirty="0"/>
                        <a:t>(30</a:t>
                      </a:r>
                      <a:r>
                        <a:rPr lang="ko-KR" altLang="en-US" sz="1100" dirty="0"/>
                        <a:t>일 때 </a:t>
                      </a:r>
                      <a:r>
                        <a:rPr lang="en-US" altLang="ko-KR" sz="1100" dirty="0"/>
                        <a:t>&lt; 90</a:t>
                      </a:r>
                      <a:r>
                        <a:rPr lang="ko-KR" altLang="en-US" sz="1100" dirty="0"/>
                        <a:t>일 때 정확도 비교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감소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66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minbucket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Minsplit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 비례</a:t>
                      </a:r>
                      <a:r>
                        <a:rPr lang="en-US" altLang="ko-KR" sz="1100" dirty="0"/>
                        <a:t>. Accuracy </a:t>
                      </a:r>
                      <a:r>
                        <a:rPr lang="ko-KR" altLang="en-US" sz="1100" dirty="0"/>
                        <a:t>증가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감소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Maxdepth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감소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증가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2429371996"/>
                  </a:ext>
                </a:extLst>
              </a:tr>
              <a:tr h="2947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method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Anova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: </a:t>
                      </a:r>
                      <a:r>
                        <a:rPr lang="ko-KR" altLang="en-US" sz="1100" dirty="0"/>
                        <a:t>회귀나무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poisson</a:t>
                      </a:r>
                      <a:r>
                        <a:rPr lang="en-US" altLang="ko-KR" sz="1100" dirty="0"/>
                        <a:t> : </a:t>
                      </a:r>
                      <a:r>
                        <a:rPr lang="ko-KR" altLang="en-US" sz="1100" dirty="0" err="1"/>
                        <a:t>포아송</a:t>
                      </a:r>
                      <a:r>
                        <a:rPr lang="ko-KR" altLang="en-US" sz="1100" dirty="0"/>
                        <a:t> 분포</a:t>
                      </a:r>
                      <a:r>
                        <a:rPr lang="en-US" altLang="ko-KR" sz="1100" dirty="0"/>
                        <a:t>, class : </a:t>
                      </a:r>
                      <a:r>
                        <a:rPr lang="ko-KR" altLang="en-US" sz="1100" dirty="0"/>
                        <a:t>분류나무</a:t>
                      </a:r>
                      <a:r>
                        <a:rPr lang="en-US" altLang="ko-KR" sz="1100" dirty="0"/>
                        <a:t>, exp : </a:t>
                      </a:r>
                      <a:r>
                        <a:rPr lang="ko-KR" altLang="en-US" sz="1100" dirty="0"/>
                        <a:t>생존나무</a:t>
                      </a:r>
                    </a:p>
                  </a:txBody>
                  <a:tcPr marL="41624" marR="41624" marT="11508" marB="11508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853557155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58520242-422E-4CE8-B9B2-120BD6500864}"/>
              </a:ext>
            </a:extLst>
          </p:cNvPr>
          <p:cNvSpPr txBox="1"/>
          <p:nvPr/>
        </p:nvSpPr>
        <p:spPr>
          <a:xfrm>
            <a:off x="5364088" y="27630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Science 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1298</Words>
  <Application>Microsoft Office PowerPoint</Application>
  <PresentationFormat>화면 슬라이드 쇼(4:3)</PresentationFormat>
  <Paragraphs>310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택현</cp:lastModifiedBy>
  <cp:revision>15</cp:revision>
  <dcterms:created xsi:type="dcterms:W3CDTF">2016-11-03T20:47:04Z</dcterms:created>
  <dcterms:modified xsi:type="dcterms:W3CDTF">2022-03-28T10:24:08Z</dcterms:modified>
</cp:coreProperties>
</file>